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82" r:id="rId4"/>
    <p:sldId id="281" r:id="rId5"/>
    <p:sldId id="285" r:id="rId6"/>
    <p:sldId id="286" r:id="rId7"/>
    <p:sldId id="289" r:id="rId8"/>
    <p:sldId id="288" r:id="rId9"/>
    <p:sldId id="290" r:id="rId10"/>
    <p:sldId id="291" r:id="rId11"/>
    <p:sldId id="284" r:id="rId12"/>
    <p:sldId id="292" r:id="rId13"/>
    <p:sldId id="267" r:id="rId14"/>
    <p:sldId id="275" r:id="rId15"/>
    <p:sldId id="279" r:id="rId16"/>
    <p:sldId id="265" r:id="rId17"/>
    <p:sldId id="273" r:id="rId18"/>
    <p:sldId id="270" r:id="rId19"/>
    <p:sldId id="280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300"/>
            </a:lvl1pPr>
          </a:lstStyle>
          <a:p>
            <a:fld id="{9807E160-6311-4232-AB05-33AFA3B16A7A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300"/>
            </a:lvl1pPr>
          </a:lstStyle>
          <a:p>
            <a:fld id="{4934A8C6-6498-4090-8FB2-DFA17B2A5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17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3F60-D03A-488C-95E7-408C0987B73B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F5A5-F53B-4A96-A8FB-794C112195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205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3F60-D03A-488C-95E7-408C0987B73B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F5A5-F53B-4A96-A8FB-794C112195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20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3F60-D03A-488C-95E7-408C0987B73B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F5A5-F53B-4A96-A8FB-794C112195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11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3F60-D03A-488C-95E7-408C0987B73B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F5A5-F53B-4A96-A8FB-794C112195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2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3F60-D03A-488C-95E7-408C0987B73B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F5A5-F53B-4A96-A8FB-794C112195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2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3F60-D03A-488C-95E7-408C0987B73B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F5A5-F53B-4A96-A8FB-794C112195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89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3F60-D03A-488C-95E7-408C0987B73B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F5A5-F53B-4A96-A8FB-794C112195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82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3F60-D03A-488C-95E7-408C0987B73B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F5A5-F53B-4A96-A8FB-794C112195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459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3F60-D03A-488C-95E7-408C0987B73B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F5A5-F53B-4A96-A8FB-794C112195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36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3F60-D03A-488C-95E7-408C0987B73B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F5A5-F53B-4A96-A8FB-794C112195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58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3F60-D03A-488C-95E7-408C0987B73B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F5A5-F53B-4A96-A8FB-794C112195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40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13F60-D03A-488C-95E7-408C0987B73B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2F5A5-F53B-4A96-A8FB-794C112195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57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1804" y="1556792"/>
            <a:ext cx="7772400" cy="1470025"/>
          </a:xfrm>
        </p:spPr>
        <p:txBody>
          <a:bodyPr>
            <a:noAutofit/>
          </a:bodyPr>
          <a:lstStyle/>
          <a:p>
            <a:r>
              <a:rPr lang="en-GB" sz="8000" dirty="0" smtClean="0">
                <a:latin typeface="Comic Sans MS" panose="030F0702030302020204" pitchFamily="66" charset="0"/>
              </a:rPr>
              <a:t>Reception </a:t>
            </a:r>
            <a:br>
              <a:rPr lang="en-GB" sz="8000" dirty="0" smtClean="0">
                <a:latin typeface="Comic Sans MS" panose="030F0702030302020204" pitchFamily="66" charset="0"/>
              </a:rPr>
            </a:br>
            <a:r>
              <a:rPr lang="en-GB" sz="8000" dirty="0" smtClean="0">
                <a:latin typeface="Comic Sans MS" panose="030F0702030302020204" pitchFamily="66" charset="0"/>
              </a:rPr>
              <a:t>Reading Information</a:t>
            </a:r>
            <a:endParaRPr lang="en-GB" sz="8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365104"/>
            <a:ext cx="1656184" cy="16561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616530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Lucida Handwriting" panose="03010101010101010101" pitchFamily="66" charset="0"/>
              </a:rPr>
              <a:t>Let your light shine Matthew 5:16</a:t>
            </a:r>
            <a:endParaRPr lang="en-GB" dirty="0">
              <a:solidFill>
                <a:srgbClr val="FFC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4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921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Reading Books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4104456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Reading books are sent home can be read over a number of nights</a:t>
            </a:r>
          </a:p>
          <a:p>
            <a:r>
              <a:rPr lang="en-GB" sz="2800" dirty="0" smtClean="0">
                <a:latin typeface="Comic Sans MS" pitchFamily="66" charset="0"/>
              </a:rPr>
              <a:t>Parents/carers need to sign in the red reading record before a book can be changed</a:t>
            </a:r>
          </a:p>
          <a:p>
            <a:r>
              <a:rPr lang="en-GB" sz="2800" dirty="0" smtClean="0">
                <a:latin typeface="Comic Sans MS" pitchFamily="66" charset="0"/>
              </a:rPr>
              <a:t>Reading folders should be brought to school every day</a:t>
            </a:r>
            <a:endParaRPr lang="en-GB" sz="28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94284"/>
            <a:ext cx="144780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4638"/>
            <a:ext cx="895834" cy="8958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75911"/>
            <a:ext cx="144016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9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Core Books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We will be following on from Nursery and using ‘core books’ throughout the year.</a:t>
            </a:r>
          </a:p>
          <a:p>
            <a:r>
              <a:rPr lang="en-GB" sz="2800" dirty="0" smtClean="0">
                <a:latin typeface="Comic Sans MS" pitchFamily="66" charset="0"/>
              </a:rPr>
              <a:t>These are all favourite picture books that the children enjoying listening to and joining in with.</a:t>
            </a:r>
          </a:p>
          <a:p>
            <a:r>
              <a:rPr lang="en-US" sz="2800" dirty="0" smtClean="0">
                <a:latin typeface="Comic Sans MS" pitchFamily="66" charset="0"/>
              </a:rPr>
              <a:t>By the end of the year your child should know a number of Core Books by heart.</a:t>
            </a:r>
            <a:endParaRPr lang="en-GB" sz="2800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033" y="4783727"/>
            <a:ext cx="1886322" cy="1625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98" y="4653136"/>
            <a:ext cx="1886322" cy="1886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063" y="4675016"/>
            <a:ext cx="1839929" cy="1842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4638"/>
            <a:ext cx="895834" cy="8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9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7828" y="386571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Comic Sans MS" pitchFamily="66" charset="0"/>
              </a:rPr>
              <a:t>Talk 4 Writing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3676"/>
            <a:ext cx="895834" cy="895834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56191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Comic Sans MS" pitchFamily="66" charset="0"/>
              </a:rPr>
              <a:t>Some of our Core Books are also Talk 4 Writing books.</a:t>
            </a:r>
          </a:p>
          <a:p>
            <a:r>
              <a:rPr lang="en-US" sz="2800" dirty="0" smtClean="0">
                <a:latin typeface="Comic Sans MS" pitchFamily="66" charset="0"/>
              </a:rPr>
              <a:t>These are stories that the children learn and then use to write their own versions of a traditional tale. </a:t>
            </a:r>
          </a:p>
          <a:p>
            <a:r>
              <a:rPr lang="en-US" sz="2800" dirty="0" smtClean="0">
                <a:latin typeface="Comic Sans MS" pitchFamily="66" charset="0"/>
              </a:rPr>
              <a:t>So far we have read The Little Red Hen and The Gingerbread Man.</a:t>
            </a:r>
            <a:endParaRPr lang="en-GB" sz="2800" dirty="0" smtClean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7" y="4468528"/>
            <a:ext cx="2054536" cy="2058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36" y="4468528"/>
            <a:ext cx="2035791" cy="2036729"/>
          </a:xfrm>
          <a:prstGeom prst="rect">
            <a:avLst/>
          </a:prstGeom>
        </p:spPr>
      </p:pic>
      <p:pic>
        <p:nvPicPr>
          <p:cNvPr id="1026" name="Picture 2" descr="https://tapestryjournal.com/rz/pages/s_17392/p_11-2021/m_o_67413_qksr1wyntp4g3te7k2gts6xtrg9t2wrz.jpg?s=17392&amp;u=2&amp;Expires=1638370189&amp;Signature=Lofr5N9TciKz8StTnK-RrCkRosIdTY0m9dJFGxAOvghw7U3oThOeD4RL9Q3fn90zcHfF-NePNTdTKc2Lm8jnzA69DjzQfPHAUsfbsgyA3gkmRw0Cet~wAk1rKsXKuGWttnruDFqPKP-4I~AjdSQdCcHqs9uCZO9DEBmq4fVC-a2h2K-FP7HVc7Rj9gR0h032WkLZhkcCAbEJE2Ul7Q99JFWUUG1ct8FeVzMW8sjTyqPqVNB1QF3IHFptddfR-g2VXZWJXKpcB4kbKDXzlx~p8xU2hSBk7IDX94ZmbVva-eH5n8fKUMLDCDCT45sAtVv3~aMW5z9iSk8QwpB8rci8bw__&amp;Key-Pair-Id=APKAJUSDRV55TOQKSAT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" t="7351" r="4042" b="11795"/>
          <a:stretch/>
        </p:blipFill>
        <p:spPr bwMode="auto">
          <a:xfrm>
            <a:off x="3743908" y="4468528"/>
            <a:ext cx="1656184" cy="198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816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13690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itchFamily="66" charset="0"/>
              </a:rPr>
              <a:t>Reading out of school</a:t>
            </a:r>
          </a:p>
          <a:p>
            <a:endParaRPr lang="en-GB" sz="3200" dirty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There are so many opportunities for your child to be involved in reading and many of these happen out of school.</a:t>
            </a:r>
          </a:p>
          <a:p>
            <a:endParaRPr lang="en-GB" sz="2800" dirty="0" smtClean="0">
              <a:latin typeface="Comic Sans MS" pitchFamily="66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Bedtime stories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Looking at menus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Playing games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Making up stories</a:t>
            </a:r>
          </a:p>
          <a:p>
            <a:pPr marL="571500" indent="-571500">
              <a:buFont typeface="Arial" pitchFamily="34" charset="0"/>
              <a:buChar char="•"/>
            </a:pPr>
            <a:endParaRPr lang="en-GB" sz="2800" dirty="0" smtClean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Please help us by sharing these moments on Tapestry.</a:t>
            </a:r>
          </a:p>
          <a:p>
            <a:endParaRPr lang="en-GB" sz="4400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12976"/>
            <a:ext cx="3797906" cy="1898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4638"/>
            <a:ext cx="895834" cy="8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8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Environmental Print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19" y="1442124"/>
            <a:ext cx="8229600" cy="4525963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Opportunities to read can be found anywhere.</a:t>
            </a:r>
          </a:p>
          <a:p>
            <a:r>
              <a:rPr lang="en-GB" dirty="0" smtClean="0">
                <a:latin typeface="Comic Sans MS" pitchFamily="66" charset="0"/>
              </a:rPr>
              <a:t>Recognising and reading shop signs, logos and environmental print is just as important.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7" y="4068166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03972"/>
            <a:ext cx="3286125" cy="1390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80" y="3830040"/>
            <a:ext cx="1743075" cy="2619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4638"/>
            <a:ext cx="895834" cy="8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9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Nursery Rhymes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12738"/>
            <a:ext cx="8229600" cy="4525963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Nursery rhymes and simple songs are really important to help children learn rhythm, rhymes and alliteration.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75720"/>
            <a:ext cx="2880320" cy="2160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75720"/>
            <a:ext cx="21336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4638"/>
            <a:ext cx="895834" cy="8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7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Reading for Enjoyment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>
                <a:latin typeface="Comic Sans MS" pitchFamily="66" charset="0"/>
              </a:rPr>
              <a:t>Children learn best when they are constantly praised</a:t>
            </a:r>
          </a:p>
          <a:p>
            <a:r>
              <a:rPr lang="en-GB" sz="2800" dirty="0" smtClean="0">
                <a:latin typeface="Comic Sans MS" pitchFamily="66" charset="0"/>
              </a:rPr>
              <a:t>Reading should be fun</a:t>
            </a:r>
          </a:p>
          <a:p>
            <a:r>
              <a:rPr lang="en-GB" sz="2800" dirty="0" smtClean="0">
                <a:latin typeface="Comic Sans MS" pitchFamily="66" charset="0"/>
              </a:rPr>
              <a:t>Your children need to be read </a:t>
            </a:r>
            <a:r>
              <a:rPr lang="en-GB" sz="2800" b="1" dirty="0" smtClean="0">
                <a:latin typeface="Comic Sans MS" pitchFamily="66" charset="0"/>
              </a:rPr>
              <a:t>to</a:t>
            </a:r>
            <a:r>
              <a:rPr lang="en-GB" sz="2800" dirty="0" smtClean="0">
                <a:latin typeface="Comic Sans MS" pitchFamily="66" charset="0"/>
              </a:rPr>
              <a:t> so they can access a range of stories, information and vocabulary</a:t>
            </a:r>
          </a:p>
          <a:p>
            <a:endParaRPr lang="en-GB" dirty="0">
              <a:latin typeface="SassoonPrimaryInfant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20702" y="4754264"/>
            <a:ext cx="2089670" cy="15672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262" y="4484463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4638"/>
            <a:ext cx="895834" cy="895834"/>
          </a:xfrm>
          <a:prstGeom prst="rect">
            <a:avLst/>
          </a:prstGeom>
        </p:spPr>
      </p:pic>
      <p:pic>
        <p:nvPicPr>
          <p:cNvPr id="4098" name="Picture 2" descr="https://tapestryjournal.com/6s/pages/s_17392/p_10-2021/m_o_66086_c9evmk60y9fvbkf852dbtzwzze5pbr6s.jpg?s=17392&amp;u=2&amp;Expires=1638370189&amp;Signature=C80nbD9ockj3kjV-5ok8X7ERqALfL5KAorKAl2wnBQjgeFkypivOhf~kJxTiGoSyjb9N-2nh~ErEBNXV4uN6sLF-EsxZ1Z5jCK3b42GAF9gzZ7I060TVh5YO-7c4iOB8-7K0z2vBF5RQ2GbaLzHAbH~yq4i~-v09wjBVsdPzPwLtUI0vydQrcQb-kb1OSQnti4HmLS60NeVhqCaYy7~uctApt320yqGtseNaC1Y8-YN3jVqXlOOZkBQ1DeJOPcV2RHdJpAkTzD4gSaei6ymgHCRpxojl4vOyKyiI4ySaQ6gavBmWj8pZJNXaWxjD1sj3mUvNXv3MxvLYehGGym422g__&amp;Key-Pair-Id=APKAJUSDRV55TOQKSAT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4"/>
          <a:stretch/>
        </p:blipFill>
        <p:spPr bwMode="auto">
          <a:xfrm>
            <a:off x="715671" y="4493056"/>
            <a:ext cx="2065550" cy="208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91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Learning Together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Your child will get regular phonics based homework. It really helps if this is a shared and fun activity.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800" dirty="0" smtClean="0">
                <a:latin typeface="Comic Sans MS" panose="030F0702030302020204" pitchFamily="66" charset="0"/>
              </a:rPr>
              <a:t>Each weekend two different children are chosen to share a book with Night Time Reading Bear and return him to school on Monday.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4638"/>
            <a:ext cx="895834" cy="895834"/>
          </a:xfrm>
          <a:prstGeom prst="rect">
            <a:avLst/>
          </a:prstGeom>
        </p:spPr>
      </p:pic>
      <p:pic>
        <p:nvPicPr>
          <p:cNvPr id="2050" name="Picture 2" descr="https://tapestryjournal.com/8w/pages/s_17392/p_11-2021/m_o_67624_nhtyd52w0jambrn2execpntkanrrwy8w.jpg?s=17392&amp;u=2&amp;Expires=1638370189&amp;Signature=b6hO1aYx-vcjSo43VLbcCG9Q0nKbfnfLkWQ22ms31fXGtBNc17LVEjQvkKpJTmJudhwpsltpxmuOrwS1zNexsaPILKRQJxBvMvmO3t5eb~oVqZYKEqv3Wsq4de7S3V9rAj1cnfxPFaxakToFD700a~vechdnO3nz9yZiI7guc5-6pJdgBf4SAvjsx5m38UHf4XxvCWXHOH3lDHlEAa0U2mIP0wZPWyCtmZjTpKAsXl6jUq62vHrH6eArDrAF3tzvgjZlYH2UBvAez8dm5948FEu-zD-IC8pQay-MbPuTd0G3JX9XsCZyXKiAwod40m5S9IjLR1iCJCCltxNIVDVcRA__&amp;Key-Pair-Id=APKAJUSDRV55TOQKSAT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0" b="24373"/>
          <a:stretch/>
        </p:blipFill>
        <p:spPr bwMode="auto">
          <a:xfrm>
            <a:off x="5868144" y="4653136"/>
            <a:ext cx="287656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68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Secret Reader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We have had some brilliant Secret Readers already and hope this can continue (dependent on guidelines)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You can bring a favourite book, or we have plenty in school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We would like this to be a surprise for your </a:t>
            </a:r>
            <a:r>
              <a:rPr lang="en-GB" sz="2800" dirty="0" smtClean="0">
                <a:latin typeface="Comic Sans MS" panose="030F0702030302020204" pitchFamily="66" charset="0"/>
              </a:rPr>
              <a:t>child</a:t>
            </a:r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</a:rPr>
              <a:t>The children love watching Secret Readers on the big screen too – so feel free to record one for us!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4664"/>
            <a:ext cx="2555776" cy="1137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4638"/>
            <a:ext cx="895834" cy="8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3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Any Questions?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Comic Sans MS" panose="030F0702030302020204" pitchFamily="66" charset="0"/>
              </a:rPr>
              <a:t>If you have any questions or feel you need to know more about reading in Reception please send me a note on Tapestry or catch me at the end of the day.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Comic Sans MS" panose="030F0702030302020204" pitchFamily="66" charset="0"/>
              </a:rPr>
              <a:t>Thank you</a:t>
            </a:r>
          </a:p>
          <a:p>
            <a:pPr marL="0" indent="0">
              <a:buNone/>
            </a:pPr>
            <a:r>
              <a:rPr lang="en-GB" sz="2800" dirty="0" smtClean="0">
                <a:latin typeface="Comic Sans MS" panose="030F0702030302020204" pitchFamily="66" charset="0"/>
              </a:rPr>
              <a:t>Miss Evans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4638"/>
            <a:ext cx="895834" cy="895834"/>
          </a:xfrm>
          <a:prstGeom prst="rect">
            <a:avLst/>
          </a:prstGeom>
        </p:spPr>
      </p:pic>
      <p:pic>
        <p:nvPicPr>
          <p:cNvPr id="3074" name="Picture 2" descr="Tapestry Online Learning Journal - Home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402217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7704" y="616530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Lucida Handwriting" panose="03010101010101010101" pitchFamily="66" charset="0"/>
              </a:rPr>
              <a:t>Let your light shine Matthew 5:16</a:t>
            </a:r>
            <a:endParaRPr lang="en-GB" dirty="0">
              <a:solidFill>
                <a:srgbClr val="FFC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4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EYFS Curriculum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1"/>
            <a:ext cx="7992888" cy="57885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Comic Sans MS" pitchFamily="66" charset="0"/>
              </a:rPr>
              <a:t>There are three areas of Literacy in our new early years curriculum. </a:t>
            </a:r>
          </a:p>
          <a:p>
            <a:pPr marL="0" indent="0">
              <a:buNone/>
            </a:pPr>
            <a:endParaRPr lang="en-GB" dirty="0" smtClean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Comprehension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Word Reading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Writing</a:t>
            </a:r>
          </a:p>
          <a:p>
            <a:pPr marL="0" indent="0">
              <a:buNone/>
            </a:pP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4638"/>
            <a:ext cx="895834" cy="895834"/>
          </a:xfrm>
          <a:prstGeom prst="rect">
            <a:avLst/>
          </a:prstGeom>
        </p:spPr>
      </p:pic>
      <p:pic>
        <p:nvPicPr>
          <p:cNvPr id="5122" name="Picture 2" descr="https://tapestryjournal.com/d0/pages/s_17392/p_10-2021/m_o_66085_k5fcx1br0vf6cyc8hr35a3312enb8ad0.jpg?s=17392&amp;u=2&amp;Expires=1638370189&amp;Signature=hD21RTPshYuyHfK~qB8ZIJ9fpC8W-xAEbiyuVRQB1fhKSi-lk74E0x5p5yBy1z7sFVi8yydyxMMsnIHHnyiqnyzXo80iNsfJX3ELdde~QsvINzxgHaawLq5k1Ww5tcQ7PcVaviZi9sXar2fNL~YiOVeXPoCD0wahBE3n1z8ZNARFyXpcWB4WvwEU1ag9dwhOFoeTmtWenfHTV7BnK9IPrI2wMlM-KTsYwJS4Jx248hBjrs~Twjy9CJE9zN8qFd~V0gaD-~6~yXe6YwQuMZfypbRtN4xLsJwn5q74zzc7NMsH8Kc5qTu48GAktwI8RORm~kM0HrWdaY1DAW2nbf3a6Q__&amp;Key-Pair-Id=APKAJUSDRV55TOQKS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49080"/>
            <a:ext cx="3167401" cy="237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98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EYFS Curriculum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500" dirty="0" smtClean="0">
                <a:latin typeface="Comic Sans MS" pitchFamily="66" charset="0"/>
              </a:rPr>
              <a:t>Comprehension</a:t>
            </a:r>
          </a:p>
          <a:p>
            <a:pPr marL="0" indent="0">
              <a:buNone/>
            </a:pPr>
            <a:endParaRPr lang="en-GB" sz="11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Comic Sans MS" panose="030F0702030302020204" pitchFamily="66" charset="0"/>
              </a:rPr>
              <a:t>By the end of Reception children should be able to;</a:t>
            </a:r>
          </a:p>
          <a:p>
            <a:pPr marL="0" indent="0">
              <a:buNone/>
            </a:pPr>
            <a:endParaRPr lang="en-GB" sz="1100" dirty="0" smtClean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Demonstrate understanding of what has been read to them by retelling stories and narratives using their own words and recently introduced vocabulary. 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</a:rPr>
              <a:t>Anticipate </a:t>
            </a:r>
            <a:r>
              <a:rPr lang="en-US" sz="2800" dirty="0">
                <a:latin typeface="Comic Sans MS" panose="030F0702030302020204" pitchFamily="66" charset="0"/>
              </a:rPr>
              <a:t>(where appropriate) key events in stories. 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Use </a:t>
            </a:r>
            <a:r>
              <a:rPr lang="en-US" sz="2800" dirty="0">
                <a:latin typeface="Comic Sans MS" panose="030F0702030302020204" pitchFamily="66" charset="0"/>
              </a:rPr>
              <a:t>and understand recently introduced vocabulary during discussions about stories,  </a:t>
            </a:r>
            <a:r>
              <a:rPr lang="en-US" sz="2800" dirty="0" smtClean="0">
                <a:latin typeface="Comic Sans MS" panose="030F0702030302020204" pitchFamily="66" charset="0"/>
              </a:rPr>
              <a:t>  non-fiction</a:t>
            </a:r>
            <a:r>
              <a:rPr lang="en-US" sz="2800" dirty="0">
                <a:latin typeface="Comic Sans MS" panose="030F0702030302020204" pitchFamily="66" charset="0"/>
              </a:rPr>
              <a:t>, rhymes and </a:t>
            </a:r>
            <a:r>
              <a:rPr lang="en-US" sz="2800" dirty="0" smtClean="0">
                <a:latin typeface="Comic Sans MS" panose="030F0702030302020204" pitchFamily="66" charset="0"/>
              </a:rPr>
              <a:t>poems and during role play.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4638"/>
            <a:ext cx="895834" cy="8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2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EYFS Curriculum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Word Reading</a:t>
            </a:r>
          </a:p>
          <a:p>
            <a:pPr marL="0" indent="0">
              <a:buNone/>
            </a:pPr>
            <a:endParaRPr lang="en-GB" sz="1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600" dirty="0" smtClean="0">
                <a:latin typeface="Comic Sans MS" panose="030F0702030302020204" pitchFamily="66" charset="0"/>
              </a:rPr>
              <a:t>By </a:t>
            </a:r>
            <a:r>
              <a:rPr lang="en-GB" sz="2600" dirty="0">
                <a:latin typeface="Comic Sans MS" panose="030F0702030302020204" pitchFamily="66" charset="0"/>
              </a:rPr>
              <a:t>the end of Reception children should be able to</a:t>
            </a:r>
            <a:r>
              <a:rPr lang="en-GB" sz="2600" dirty="0" smtClean="0">
                <a:latin typeface="Comic Sans MS" panose="030F0702030302020204" pitchFamily="66" charset="0"/>
              </a:rPr>
              <a:t>;</a:t>
            </a:r>
          </a:p>
          <a:p>
            <a:pPr marL="0" indent="0">
              <a:buNone/>
            </a:pPr>
            <a:endParaRPr lang="en-GB" sz="1000" dirty="0">
              <a:latin typeface="Comic Sans MS" panose="030F0702030302020204" pitchFamily="66" charset="0"/>
            </a:endParaRPr>
          </a:p>
          <a:p>
            <a:r>
              <a:rPr lang="en-US" sz="2600" dirty="0" smtClean="0">
                <a:latin typeface="Comic Sans MS" panose="030F0702030302020204" pitchFamily="66" charset="0"/>
              </a:rPr>
              <a:t>Say </a:t>
            </a:r>
            <a:r>
              <a:rPr lang="en-US" sz="2600" dirty="0">
                <a:latin typeface="Comic Sans MS" panose="030F0702030302020204" pitchFamily="66" charset="0"/>
              </a:rPr>
              <a:t>a sound for each letter in the alphabet and at least 10 digraphs. </a:t>
            </a:r>
          </a:p>
          <a:p>
            <a:r>
              <a:rPr lang="en-US" sz="2600" dirty="0" smtClean="0">
                <a:latin typeface="Comic Sans MS" panose="030F0702030302020204" pitchFamily="66" charset="0"/>
              </a:rPr>
              <a:t>Read </a:t>
            </a:r>
            <a:r>
              <a:rPr lang="en-US" sz="2600" dirty="0">
                <a:latin typeface="Comic Sans MS" panose="030F0702030302020204" pitchFamily="66" charset="0"/>
              </a:rPr>
              <a:t>words consistent with their phonic knowledge by sound-blending. </a:t>
            </a:r>
          </a:p>
          <a:p>
            <a:r>
              <a:rPr lang="en-US" sz="2600" dirty="0" smtClean="0">
                <a:latin typeface="Comic Sans MS" panose="030F0702030302020204" pitchFamily="66" charset="0"/>
              </a:rPr>
              <a:t>Read </a:t>
            </a:r>
            <a:r>
              <a:rPr lang="en-US" sz="2600" dirty="0">
                <a:latin typeface="Comic Sans MS" panose="030F0702030302020204" pitchFamily="66" charset="0"/>
              </a:rPr>
              <a:t>aloud simple sentences and books that are consistent with their phonic knowledge, including some common exception words.</a:t>
            </a:r>
            <a:endParaRPr lang="en-GB" sz="2600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4638"/>
            <a:ext cx="895834" cy="8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1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EYFS Curriculum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Writing</a:t>
            </a:r>
          </a:p>
          <a:p>
            <a:pPr marL="0" indent="0">
              <a:buNone/>
            </a:pPr>
            <a:endParaRPr lang="en-GB" sz="1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600" dirty="0" smtClean="0">
                <a:latin typeface="Comic Sans MS" panose="030F0702030302020204" pitchFamily="66" charset="0"/>
              </a:rPr>
              <a:t>By </a:t>
            </a:r>
            <a:r>
              <a:rPr lang="en-GB" sz="2600" dirty="0">
                <a:latin typeface="Comic Sans MS" panose="030F0702030302020204" pitchFamily="66" charset="0"/>
              </a:rPr>
              <a:t>the end of Reception children should be able to</a:t>
            </a:r>
            <a:r>
              <a:rPr lang="en-GB" sz="2600" dirty="0" smtClean="0">
                <a:latin typeface="Comic Sans MS" panose="030F0702030302020204" pitchFamily="66" charset="0"/>
              </a:rPr>
              <a:t>;</a:t>
            </a:r>
          </a:p>
          <a:p>
            <a:pPr marL="0" indent="0">
              <a:buNone/>
            </a:pPr>
            <a:endParaRPr lang="en-GB" sz="1000" dirty="0">
              <a:latin typeface="Comic Sans MS" panose="030F0702030302020204" pitchFamily="66" charset="0"/>
            </a:endParaRPr>
          </a:p>
          <a:p>
            <a:r>
              <a:rPr lang="en-US" sz="2600" dirty="0">
                <a:latin typeface="Comic Sans MS" panose="030F0702030302020204" pitchFamily="66" charset="0"/>
              </a:rPr>
              <a:t>Write </a:t>
            </a:r>
            <a:r>
              <a:rPr lang="en-US" sz="2600" dirty="0" err="1">
                <a:latin typeface="Comic Sans MS" panose="030F0702030302020204" pitchFamily="66" charset="0"/>
              </a:rPr>
              <a:t>recognisable</a:t>
            </a:r>
            <a:r>
              <a:rPr lang="en-US" sz="2600" dirty="0">
                <a:latin typeface="Comic Sans MS" panose="030F0702030302020204" pitchFamily="66" charset="0"/>
              </a:rPr>
              <a:t> letters, most of which are correctly formed. </a:t>
            </a:r>
          </a:p>
          <a:p>
            <a:r>
              <a:rPr lang="en-US" sz="2600" dirty="0" smtClean="0">
                <a:latin typeface="Comic Sans MS" panose="030F0702030302020204" pitchFamily="66" charset="0"/>
              </a:rPr>
              <a:t>Spell </a:t>
            </a:r>
            <a:r>
              <a:rPr lang="en-US" sz="2600" dirty="0">
                <a:latin typeface="Comic Sans MS" panose="030F0702030302020204" pitchFamily="66" charset="0"/>
              </a:rPr>
              <a:t>words by identifying sounds in them and representing the sounds with a letter or letters</a:t>
            </a:r>
            <a:r>
              <a:rPr lang="en-US" sz="26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sz="2600" dirty="0" smtClean="0">
                <a:latin typeface="Comic Sans MS" panose="030F0702030302020204" pitchFamily="66" charset="0"/>
              </a:rPr>
              <a:t>Write </a:t>
            </a:r>
            <a:r>
              <a:rPr lang="en-US" sz="2600" dirty="0">
                <a:latin typeface="Comic Sans MS" panose="030F0702030302020204" pitchFamily="66" charset="0"/>
              </a:rPr>
              <a:t>simple phrases and sentences that can be read by others.</a:t>
            </a:r>
            <a:endParaRPr lang="en-GB" sz="2600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4638"/>
            <a:ext cx="895834" cy="8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7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Read Write </a:t>
            </a:r>
            <a:r>
              <a:rPr lang="en-GB" dirty="0" err="1" smtClean="0">
                <a:latin typeface="Comic Sans MS" panose="030F0702030302020204" pitchFamily="66" charset="0"/>
              </a:rPr>
              <a:t>Inc</a:t>
            </a:r>
            <a:r>
              <a:rPr lang="en-GB" dirty="0" smtClean="0">
                <a:latin typeface="Comic Sans MS" panose="030F0702030302020204" pitchFamily="66" charset="0"/>
              </a:rPr>
              <a:t> Phonics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397500"/>
            <a:ext cx="3133725" cy="14573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dirty="0" smtClean="0">
                <a:latin typeface="Comic Sans MS" pitchFamily="66" charset="0"/>
              </a:rPr>
              <a:t>In Whitley Memorial we use a synthetic phonics scheme called Read, Write Inc.</a:t>
            </a:r>
          </a:p>
          <a:p>
            <a:pPr marL="0" indent="0">
              <a:buNone/>
            </a:pPr>
            <a:endParaRPr lang="en-GB" sz="1100" dirty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Starts in Nursery and carries on through Key Stage 1</a:t>
            </a:r>
          </a:p>
          <a:p>
            <a:r>
              <a:rPr lang="en-GB" sz="2800" dirty="0" smtClean="0">
                <a:latin typeface="Comic Sans MS" pitchFamily="66" charset="0"/>
              </a:rPr>
              <a:t>Happens every day</a:t>
            </a:r>
          </a:p>
          <a:p>
            <a:r>
              <a:rPr lang="en-GB" sz="2800" dirty="0" smtClean="0">
                <a:latin typeface="Comic Sans MS" pitchFamily="66" charset="0"/>
              </a:rPr>
              <a:t>All staff are trained</a:t>
            </a:r>
          </a:p>
          <a:p>
            <a:r>
              <a:rPr lang="en-GB" sz="2800" dirty="0" smtClean="0">
                <a:latin typeface="Comic Sans MS" pitchFamily="66" charset="0"/>
              </a:rPr>
              <a:t>Begin by learning all 26 simple sounds</a:t>
            </a:r>
          </a:p>
          <a:p>
            <a:r>
              <a:rPr lang="en-GB" sz="2800" dirty="0" smtClean="0">
                <a:latin typeface="Comic Sans MS" pitchFamily="66" charset="0"/>
              </a:rPr>
              <a:t>Must be the ‘pure’ sounds</a:t>
            </a:r>
          </a:p>
          <a:p>
            <a:r>
              <a:rPr lang="en-GB" sz="2800" dirty="0" smtClean="0">
                <a:latin typeface="Comic Sans MS" pitchFamily="66" charset="0"/>
              </a:rPr>
              <a:t>Learn to blend to make words ‘Fred Talk’</a:t>
            </a:r>
          </a:p>
          <a:p>
            <a:r>
              <a:rPr lang="en-GB" sz="2800" dirty="0" smtClean="0">
                <a:latin typeface="Comic Sans MS" pitchFamily="66" charset="0"/>
              </a:rPr>
              <a:t>Learn ‘red tricky words’ by sight</a:t>
            </a:r>
          </a:p>
          <a:p>
            <a:pPr marL="0" indent="0">
              <a:buNone/>
            </a:pPr>
            <a:endParaRPr lang="en-GB" dirty="0">
              <a:latin typeface="SassoonPrimaryInfant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4638"/>
            <a:ext cx="895834" cy="8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7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RWI Writing</a:t>
            </a:r>
            <a:r>
              <a:rPr lang="en-GB" dirty="0" smtClean="0">
                <a:latin typeface="SassoonPrimaryInfant" pitchFamily="2" charset="0"/>
              </a:rPr>
              <a:t> 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The pictures on the RWI sound cards relate to the correct letter formation</a:t>
            </a:r>
          </a:p>
          <a:p>
            <a:r>
              <a:rPr lang="en-GB" sz="2800" dirty="0" smtClean="0">
                <a:latin typeface="Comic Sans MS" pitchFamily="66" charset="0"/>
              </a:rPr>
              <a:t>Children are taught how to segment words ‘Fred fingers’ to help with spelling</a:t>
            </a:r>
          </a:p>
          <a:p>
            <a:r>
              <a:rPr lang="en-GB" sz="2800" dirty="0" smtClean="0">
                <a:latin typeface="Comic Sans MS" pitchFamily="66" charset="0"/>
              </a:rPr>
              <a:t>Writing letters and words is part of the daily lesson</a:t>
            </a:r>
            <a:endParaRPr lang="en-GB" sz="2800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86" y="4822825"/>
            <a:ext cx="1962150" cy="1485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47"/>
          <a:stretch/>
        </p:blipFill>
        <p:spPr>
          <a:xfrm>
            <a:off x="3387690" y="4293328"/>
            <a:ext cx="2368619" cy="2091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563" y="4497676"/>
            <a:ext cx="2376264" cy="1781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4638"/>
            <a:ext cx="895834" cy="8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RWI Word Reading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Comic Sans MS" pitchFamily="66" charset="0"/>
              </a:rPr>
              <a:t>Once children know all the letter sounds and can blend simple words independently they will move on to the RWI books in school. </a:t>
            </a:r>
          </a:p>
          <a:p>
            <a:pPr marL="0" indent="0">
              <a:buNone/>
            </a:pPr>
            <a:r>
              <a:rPr lang="en-GB" sz="2800" dirty="0" smtClean="0">
                <a:latin typeface="Comic Sans MS" pitchFamily="66" charset="0"/>
              </a:rPr>
              <a:t>These are ‘fully decodable’ which means they can sound out all the words.</a:t>
            </a:r>
            <a:endParaRPr lang="en-GB" sz="2800" dirty="0"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46" y="3982476"/>
            <a:ext cx="1798315" cy="21436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35051" y="4243561"/>
            <a:ext cx="2088679" cy="1566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4638"/>
            <a:ext cx="895834" cy="8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3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Reading Books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Comic Sans MS" pitchFamily="66" charset="0"/>
              </a:rPr>
              <a:t>Once children are confident to blend words independently they will be given a reading book to take home.</a:t>
            </a:r>
          </a:p>
          <a:p>
            <a:r>
              <a:rPr lang="en-GB" sz="2800" dirty="0" smtClean="0">
                <a:latin typeface="Comic Sans MS" pitchFamily="66" charset="0"/>
              </a:rPr>
              <a:t>All books are decodable</a:t>
            </a:r>
          </a:p>
          <a:p>
            <a:r>
              <a:rPr lang="en-GB" sz="2800" dirty="0" smtClean="0">
                <a:latin typeface="Comic Sans MS" pitchFamily="66" charset="0"/>
              </a:rPr>
              <a:t>Range of fiction and information</a:t>
            </a:r>
          </a:p>
          <a:p>
            <a:r>
              <a:rPr lang="en-GB" sz="2800" dirty="0" smtClean="0">
                <a:latin typeface="Comic Sans MS" pitchFamily="66" charset="0"/>
              </a:rPr>
              <a:t>Encourage them to talk about what they have read</a:t>
            </a:r>
            <a:endParaRPr lang="en-GB" sz="28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065690"/>
            <a:ext cx="3024336" cy="1590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4638"/>
            <a:ext cx="895834" cy="8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826</Words>
  <Application>Microsoft Office PowerPoint</Application>
  <PresentationFormat>On-screen Show (4:3)</PresentationFormat>
  <Paragraphs>100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Comic Sans MS</vt:lpstr>
      <vt:lpstr>Lucida Handwriting</vt:lpstr>
      <vt:lpstr>SassoonPrimaryInfant</vt:lpstr>
      <vt:lpstr>Office Theme</vt:lpstr>
      <vt:lpstr>Reception  Reading Information</vt:lpstr>
      <vt:lpstr>EYFS Curriculum</vt:lpstr>
      <vt:lpstr>EYFS Curriculum</vt:lpstr>
      <vt:lpstr>EYFS Curriculum</vt:lpstr>
      <vt:lpstr>EYFS Curriculum</vt:lpstr>
      <vt:lpstr>Read Write Inc Phonics</vt:lpstr>
      <vt:lpstr>RWI Writing </vt:lpstr>
      <vt:lpstr>RWI Word Reading</vt:lpstr>
      <vt:lpstr>Reading Books</vt:lpstr>
      <vt:lpstr>Reading Books</vt:lpstr>
      <vt:lpstr>Core Books</vt:lpstr>
      <vt:lpstr>PowerPoint Presentation</vt:lpstr>
      <vt:lpstr>PowerPoint Presentation</vt:lpstr>
      <vt:lpstr>Environmental Print</vt:lpstr>
      <vt:lpstr>Nursery Rhymes</vt:lpstr>
      <vt:lpstr>Reading for Enjoyment</vt:lpstr>
      <vt:lpstr>Learning Together</vt:lpstr>
      <vt:lpstr>Secret Reader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Reception  Reading Meeting</dc:title>
  <dc:creator>Vicky Dewar</dc:creator>
  <cp:lastModifiedBy>AEvans</cp:lastModifiedBy>
  <cp:revision>58</cp:revision>
  <cp:lastPrinted>2019-09-24T12:30:01Z</cp:lastPrinted>
  <dcterms:created xsi:type="dcterms:W3CDTF">2014-09-09T13:08:53Z</dcterms:created>
  <dcterms:modified xsi:type="dcterms:W3CDTF">2022-02-07T16:14:45Z</dcterms:modified>
</cp:coreProperties>
</file>