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930" y="6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p:nvPr/>
        </p:nvSpPr>
        <p:spPr>
          <a:xfrm>
            <a:off x="279225" y="293925"/>
            <a:ext cx="2983200" cy="220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1800">
              <a:solidFill>
                <a:schemeClr val="dk2"/>
              </a:solidFill>
            </a:endParaRPr>
          </a:p>
        </p:txBody>
      </p:sp>
      <p:sp>
        <p:nvSpPr>
          <p:cNvPr id="55" name="Google Shape;55;p13"/>
          <p:cNvSpPr txBox="1"/>
          <p:nvPr/>
        </p:nvSpPr>
        <p:spPr>
          <a:xfrm>
            <a:off x="162033" y="143650"/>
            <a:ext cx="3678300" cy="3729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solidFill>
                  <a:schemeClr val="dk1"/>
                </a:solidFill>
                <a:latin typeface="Comic Sans MS"/>
                <a:ea typeface="Comic Sans MS"/>
                <a:cs typeface="Comic Sans MS"/>
                <a:sym typeface="Comic Sans MS"/>
              </a:rPr>
              <a:t>Year 2 - Spring 2 2026</a:t>
            </a:r>
            <a:endParaRPr sz="1200" b="1">
              <a:solidFill>
                <a:schemeClr val="dk1"/>
              </a:solidFill>
              <a:latin typeface="Comic Sans MS"/>
              <a:ea typeface="Comic Sans MS"/>
              <a:cs typeface="Comic Sans MS"/>
              <a:sym typeface="Comic Sans MS"/>
            </a:endParaRPr>
          </a:p>
        </p:txBody>
      </p:sp>
      <p:sp>
        <p:nvSpPr>
          <p:cNvPr id="56" name="Google Shape;56;p13"/>
          <p:cNvSpPr txBox="1"/>
          <p:nvPr/>
        </p:nvSpPr>
        <p:spPr>
          <a:xfrm>
            <a:off x="4971900" y="143650"/>
            <a:ext cx="3843900" cy="3729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solidFill>
                  <a:schemeClr val="dk1"/>
                </a:solidFill>
                <a:latin typeface="Comic Sans MS"/>
                <a:ea typeface="Comic Sans MS"/>
                <a:cs typeface="Comic Sans MS"/>
                <a:sym typeface="Comic Sans MS"/>
              </a:rPr>
              <a:t>Teacher: Miss Wood</a:t>
            </a:r>
            <a:endParaRPr sz="1200" b="1">
              <a:solidFill>
                <a:schemeClr val="dk1"/>
              </a:solidFill>
              <a:latin typeface="Comic Sans MS"/>
              <a:ea typeface="Comic Sans MS"/>
              <a:cs typeface="Comic Sans MS"/>
              <a:sym typeface="Comic Sans MS"/>
            </a:endParaRPr>
          </a:p>
        </p:txBody>
      </p:sp>
      <p:sp>
        <p:nvSpPr>
          <p:cNvPr id="57" name="Google Shape;57;p13"/>
          <p:cNvSpPr txBox="1"/>
          <p:nvPr/>
        </p:nvSpPr>
        <p:spPr>
          <a:xfrm>
            <a:off x="105603" y="682673"/>
            <a:ext cx="3757200" cy="1127100"/>
          </a:xfrm>
          <a:prstGeom prst="rect">
            <a:avLst/>
          </a:prstGeom>
          <a:noFill/>
          <a:ln w="38100" cap="flat" cmpd="sng">
            <a:solidFill>
              <a:srgbClr val="741B47"/>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solidFill>
                  <a:schemeClr val="dk1"/>
                </a:solidFill>
                <a:latin typeface="Comic Sans MS"/>
                <a:ea typeface="Comic Sans MS"/>
                <a:cs typeface="Comic Sans MS"/>
                <a:sym typeface="Comic Sans MS"/>
              </a:rPr>
              <a:t>English</a:t>
            </a:r>
            <a:r>
              <a:rPr lang="en-GB" sz="1200">
                <a:solidFill>
                  <a:schemeClr val="dk1"/>
                </a:solidFill>
                <a:latin typeface="Comic Sans MS"/>
                <a:ea typeface="Comic Sans MS"/>
                <a:cs typeface="Comic Sans MS"/>
                <a:sym typeface="Comic Sans MS"/>
              </a:rPr>
              <a:t> - </a:t>
            </a:r>
            <a:r>
              <a:rPr lang="en-GB" sz="1000">
                <a:solidFill>
                  <a:schemeClr val="dk1"/>
                </a:solidFill>
                <a:latin typeface="Comic Sans MS"/>
                <a:ea typeface="Comic Sans MS"/>
                <a:cs typeface="Comic Sans MS"/>
                <a:sym typeface="Comic Sans MS"/>
              </a:rPr>
              <a:t>In English, we will begin by exploring the story ‘Grandad’s Camper’’ by Harry Woodgate, using it as inspiration to write our own narrative story. Later in the term, we will study ‘The Journey Home’ by Frann Preston Gannon and use the themes from the story to help us write an explanation text.</a:t>
            </a:r>
            <a:endParaRPr sz="1000">
              <a:solidFill>
                <a:schemeClr val="dk1"/>
              </a:solidFill>
              <a:latin typeface="Comic Sans MS"/>
              <a:ea typeface="Comic Sans MS"/>
              <a:cs typeface="Comic Sans MS"/>
              <a:sym typeface="Comic Sans MS"/>
            </a:endParaRPr>
          </a:p>
          <a:p>
            <a:pPr marL="0" lvl="0" indent="0" algn="l" rtl="0">
              <a:spcBef>
                <a:spcPts val="0"/>
              </a:spcBef>
              <a:spcAft>
                <a:spcPts val="0"/>
              </a:spcAft>
              <a:buNone/>
            </a:pPr>
            <a:endParaRPr sz="1200">
              <a:solidFill>
                <a:schemeClr val="dk2"/>
              </a:solidFill>
              <a:latin typeface="Comic Sans MS"/>
              <a:ea typeface="Comic Sans MS"/>
              <a:cs typeface="Comic Sans MS"/>
              <a:sym typeface="Comic Sans MS"/>
            </a:endParaRPr>
          </a:p>
        </p:txBody>
      </p:sp>
      <p:sp>
        <p:nvSpPr>
          <p:cNvPr id="58" name="Google Shape;58;p13"/>
          <p:cNvSpPr txBox="1"/>
          <p:nvPr/>
        </p:nvSpPr>
        <p:spPr>
          <a:xfrm>
            <a:off x="105600" y="1899875"/>
            <a:ext cx="3757200" cy="1060200"/>
          </a:xfrm>
          <a:prstGeom prst="rect">
            <a:avLst/>
          </a:prstGeom>
          <a:noFill/>
          <a:ln w="38100" cap="flat" cmpd="sng">
            <a:solidFill>
              <a:srgbClr val="3C78D8"/>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solidFill>
                  <a:schemeClr val="dk1"/>
                </a:solidFill>
                <a:latin typeface="Comic Sans MS"/>
                <a:ea typeface="Comic Sans MS"/>
                <a:cs typeface="Comic Sans MS"/>
                <a:sym typeface="Comic Sans MS"/>
              </a:rPr>
              <a:t>Maths</a:t>
            </a:r>
            <a:r>
              <a:rPr lang="en-GB" sz="1200">
                <a:solidFill>
                  <a:schemeClr val="dk1"/>
                </a:solidFill>
                <a:latin typeface="Comic Sans MS"/>
                <a:ea typeface="Comic Sans MS"/>
                <a:cs typeface="Comic Sans MS"/>
                <a:sym typeface="Comic Sans MS"/>
              </a:rPr>
              <a:t> - </a:t>
            </a:r>
            <a:r>
              <a:rPr lang="en-GB" sz="1000">
                <a:solidFill>
                  <a:schemeClr val="dk1"/>
                </a:solidFill>
                <a:latin typeface="Comic Sans MS"/>
                <a:ea typeface="Comic Sans MS"/>
                <a:cs typeface="Comic Sans MS"/>
                <a:sym typeface="Comic Sans MS"/>
              </a:rPr>
              <a:t>As mathematicians, we will finish our understanding of multiplication and division for the 2’s, 5’s and 10 times table. We will go on to learn about length and height. We will also learn about mass, capacity and temperature. We are also completing bi-weekly tests to check our understanding.</a:t>
            </a:r>
            <a:endParaRPr sz="1000">
              <a:solidFill>
                <a:schemeClr val="dk1"/>
              </a:solidFill>
              <a:latin typeface="Comic Sans MS"/>
              <a:ea typeface="Comic Sans MS"/>
              <a:cs typeface="Comic Sans MS"/>
              <a:sym typeface="Comic Sans MS"/>
            </a:endParaRPr>
          </a:p>
        </p:txBody>
      </p:sp>
      <p:sp>
        <p:nvSpPr>
          <p:cNvPr id="59" name="Google Shape;59;p13"/>
          <p:cNvSpPr txBox="1"/>
          <p:nvPr/>
        </p:nvSpPr>
        <p:spPr>
          <a:xfrm>
            <a:off x="113400" y="3050163"/>
            <a:ext cx="3757200" cy="954600"/>
          </a:xfrm>
          <a:prstGeom prst="rect">
            <a:avLst/>
          </a:prstGeom>
          <a:noFill/>
          <a:ln w="38100" cap="flat" cmpd="sng">
            <a:solidFill>
              <a:srgbClr val="FF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solidFill>
                  <a:schemeClr val="dk1"/>
                </a:solidFill>
                <a:latin typeface="Comic Sans MS"/>
                <a:ea typeface="Comic Sans MS"/>
                <a:cs typeface="Comic Sans MS"/>
                <a:sym typeface="Comic Sans MS"/>
              </a:rPr>
              <a:t>Science</a:t>
            </a:r>
            <a:r>
              <a:rPr lang="en-GB" sz="1200">
                <a:solidFill>
                  <a:schemeClr val="dk1"/>
                </a:solidFill>
                <a:latin typeface="Comic Sans MS"/>
                <a:ea typeface="Comic Sans MS"/>
                <a:cs typeface="Comic Sans MS"/>
                <a:sym typeface="Comic Sans MS"/>
              </a:rPr>
              <a:t> - </a:t>
            </a:r>
            <a:r>
              <a:rPr lang="en-GB" sz="1000">
                <a:solidFill>
                  <a:schemeClr val="dk1"/>
                </a:solidFill>
                <a:latin typeface="Comic Sans MS"/>
                <a:ea typeface="Comic Sans MS"/>
                <a:cs typeface="Comic Sans MS"/>
                <a:sym typeface="Comic Sans MS"/>
              </a:rPr>
              <a:t>In Science, we will continue exploring living things and their habitats. We will focus on understanding food chains, look at key Scientists such as William Kirby and explore key vocabulary like producers, herbivores and carnivores.  </a:t>
            </a:r>
            <a:endParaRPr sz="1000">
              <a:solidFill>
                <a:schemeClr val="dk1"/>
              </a:solidFill>
              <a:latin typeface="Comic Sans MS"/>
              <a:ea typeface="Comic Sans MS"/>
              <a:cs typeface="Comic Sans MS"/>
              <a:sym typeface="Comic Sans MS"/>
            </a:endParaRPr>
          </a:p>
          <a:p>
            <a:pPr marL="0" lvl="0" indent="0" algn="l" rtl="0">
              <a:spcBef>
                <a:spcPts val="0"/>
              </a:spcBef>
              <a:spcAft>
                <a:spcPts val="0"/>
              </a:spcAft>
              <a:buNone/>
            </a:pPr>
            <a:r>
              <a:rPr lang="en-GB" sz="1000">
                <a:solidFill>
                  <a:schemeClr val="dk1"/>
                </a:solidFill>
                <a:latin typeface="Comic Sans MS"/>
                <a:ea typeface="Comic Sans MS"/>
                <a:cs typeface="Comic Sans MS"/>
                <a:sym typeface="Comic Sans MS"/>
              </a:rPr>
              <a:t> </a:t>
            </a:r>
            <a:endParaRPr sz="1000">
              <a:solidFill>
                <a:schemeClr val="dk2"/>
              </a:solidFill>
              <a:latin typeface="Comic Sans MS"/>
              <a:ea typeface="Comic Sans MS"/>
              <a:cs typeface="Comic Sans MS"/>
              <a:sym typeface="Comic Sans MS"/>
            </a:endParaRPr>
          </a:p>
        </p:txBody>
      </p:sp>
      <p:sp>
        <p:nvSpPr>
          <p:cNvPr id="60" name="Google Shape;60;p13"/>
          <p:cNvSpPr txBox="1"/>
          <p:nvPr/>
        </p:nvSpPr>
        <p:spPr>
          <a:xfrm>
            <a:off x="122575" y="4072650"/>
            <a:ext cx="3757200" cy="938700"/>
          </a:xfrm>
          <a:prstGeom prst="rect">
            <a:avLst/>
          </a:prstGeom>
          <a:noFill/>
          <a:ln w="38100" cap="flat" cmpd="sng">
            <a:solidFill>
              <a:srgbClr val="1C4587"/>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solidFill>
                  <a:schemeClr val="dk1"/>
                </a:solidFill>
                <a:latin typeface="Comic Sans MS"/>
                <a:ea typeface="Comic Sans MS"/>
                <a:cs typeface="Comic Sans MS"/>
                <a:sym typeface="Comic Sans MS"/>
              </a:rPr>
              <a:t>RE</a:t>
            </a:r>
            <a:r>
              <a:rPr lang="en-GB" sz="1200">
                <a:solidFill>
                  <a:schemeClr val="dk1"/>
                </a:solidFill>
                <a:latin typeface="Comic Sans MS"/>
                <a:ea typeface="Comic Sans MS"/>
                <a:cs typeface="Comic Sans MS"/>
                <a:sym typeface="Comic Sans MS"/>
              </a:rPr>
              <a:t> - </a:t>
            </a:r>
            <a:r>
              <a:rPr lang="en-GB" sz="1000" b="1">
                <a:solidFill>
                  <a:schemeClr val="dk1"/>
                </a:solidFill>
                <a:latin typeface="Comic Sans MS"/>
                <a:ea typeface="Comic Sans MS"/>
                <a:cs typeface="Comic Sans MS"/>
                <a:sym typeface="Comic Sans MS"/>
              </a:rPr>
              <a:t>Why does Easter Matter to Christians?</a:t>
            </a:r>
            <a:r>
              <a:rPr lang="en-GB" sz="1000">
                <a:solidFill>
                  <a:schemeClr val="dk1"/>
                </a:solidFill>
                <a:latin typeface="Comic Sans MS"/>
                <a:ea typeface="Comic Sans MS"/>
                <a:cs typeface="Comic Sans MS"/>
                <a:sym typeface="Comic Sans MS"/>
              </a:rPr>
              <a:t> Using St. Cuthbert’s Church as a case study, we will learn about the story of Easter. We will recognise symbolism and how new life is key in this topic. To help with this we have ducklings in class!</a:t>
            </a:r>
            <a:endParaRPr sz="1000">
              <a:solidFill>
                <a:schemeClr val="dk1"/>
              </a:solidFill>
              <a:latin typeface="Comic Sans MS"/>
              <a:ea typeface="Comic Sans MS"/>
              <a:cs typeface="Comic Sans MS"/>
              <a:sym typeface="Comic Sans MS"/>
            </a:endParaRPr>
          </a:p>
        </p:txBody>
      </p:sp>
      <p:sp>
        <p:nvSpPr>
          <p:cNvPr id="61" name="Google Shape;61;p13"/>
          <p:cNvSpPr txBox="1"/>
          <p:nvPr/>
        </p:nvSpPr>
        <p:spPr>
          <a:xfrm>
            <a:off x="5052025" y="688900"/>
            <a:ext cx="3843900" cy="818100"/>
          </a:xfrm>
          <a:prstGeom prst="rect">
            <a:avLst/>
          </a:prstGeom>
          <a:noFill/>
          <a:ln w="38100" cap="flat" cmpd="sng">
            <a:solidFill>
              <a:srgbClr val="6AA84F"/>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solidFill>
                  <a:schemeClr val="dk1"/>
                </a:solidFill>
                <a:latin typeface="Comic Sans MS"/>
                <a:ea typeface="Comic Sans MS"/>
                <a:cs typeface="Comic Sans MS"/>
                <a:sym typeface="Comic Sans MS"/>
              </a:rPr>
              <a:t>Humanities-</a:t>
            </a:r>
            <a:r>
              <a:rPr lang="en-GB" sz="1100" b="1">
                <a:solidFill>
                  <a:schemeClr val="dk1"/>
                </a:solidFill>
                <a:latin typeface="Comic Sans MS"/>
                <a:ea typeface="Comic Sans MS"/>
                <a:cs typeface="Comic Sans MS"/>
                <a:sym typeface="Comic Sans MS"/>
              </a:rPr>
              <a:t> </a:t>
            </a:r>
            <a:r>
              <a:rPr lang="en-GB" sz="1000">
                <a:solidFill>
                  <a:schemeClr val="dk1"/>
                </a:solidFill>
                <a:latin typeface="Comic Sans MS"/>
                <a:ea typeface="Comic Sans MS"/>
                <a:cs typeface="Comic Sans MS"/>
                <a:sym typeface="Comic Sans MS"/>
              </a:rPr>
              <a:t>As Geographer’s, we will be learning all about Kenya. We will find out the capital city, spot Kenya on a map, make comparisons to the UK and learn all about the people and wildlife.</a:t>
            </a:r>
            <a:endParaRPr sz="800">
              <a:solidFill>
                <a:schemeClr val="dk1"/>
              </a:solidFill>
              <a:latin typeface="Comic Sans MS"/>
              <a:ea typeface="Comic Sans MS"/>
              <a:cs typeface="Comic Sans MS"/>
              <a:sym typeface="Comic Sans MS"/>
            </a:endParaRPr>
          </a:p>
        </p:txBody>
      </p:sp>
      <p:sp>
        <p:nvSpPr>
          <p:cNvPr id="62" name="Google Shape;62;p13"/>
          <p:cNvSpPr txBox="1"/>
          <p:nvPr/>
        </p:nvSpPr>
        <p:spPr>
          <a:xfrm>
            <a:off x="5052025" y="1600753"/>
            <a:ext cx="3843900" cy="818100"/>
          </a:xfrm>
          <a:prstGeom prst="rect">
            <a:avLst/>
          </a:prstGeom>
          <a:noFill/>
          <a:ln w="38100" cap="flat" cmpd="sng">
            <a:solidFill>
              <a:srgbClr val="CC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solidFill>
                  <a:schemeClr val="dk1"/>
                </a:solidFill>
                <a:latin typeface="Comic Sans MS"/>
                <a:ea typeface="Comic Sans MS"/>
                <a:cs typeface="Comic Sans MS"/>
                <a:sym typeface="Comic Sans MS"/>
              </a:rPr>
              <a:t>Art / DT -</a:t>
            </a:r>
            <a:r>
              <a:rPr lang="en-GB" sz="1100" b="1">
                <a:solidFill>
                  <a:schemeClr val="dk1"/>
                </a:solidFill>
                <a:latin typeface="Comic Sans MS"/>
                <a:ea typeface="Comic Sans MS"/>
                <a:cs typeface="Comic Sans MS"/>
                <a:sym typeface="Comic Sans MS"/>
              </a:rPr>
              <a:t> Cooking and nutrition. </a:t>
            </a:r>
            <a:r>
              <a:rPr lang="en-GB" sz="1000">
                <a:solidFill>
                  <a:schemeClr val="dk1"/>
                </a:solidFill>
                <a:latin typeface="Comic Sans MS"/>
                <a:ea typeface="Comic Sans MS"/>
                <a:cs typeface="Comic Sans MS"/>
                <a:sym typeface="Comic Sans MS"/>
              </a:rPr>
              <a:t>We will be learning about balanced diet. Healthy eating is very important so children will look at preparing, taste testing ingredients and eventually making their own healthy wrap.</a:t>
            </a:r>
            <a:endParaRPr sz="700">
              <a:solidFill>
                <a:schemeClr val="dk1"/>
              </a:solidFill>
              <a:latin typeface="Comic Sans MS"/>
              <a:ea typeface="Comic Sans MS"/>
              <a:cs typeface="Comic Sans MS"/>
              <a:sym typeface="Comic Sans MS"/>
            </a:endParaRPr>
          </a:p>
        </p:txBody>
      </p:sp>
      <p:sp>
        <p:nvSpPr>
          <p:cNvPr id="63" name="Google Shape;63;p13"/>
          <p:cNvSpPr txBox="1"/>
          <p:nvPr/>
        </p:nvSpPr>
        <p:spPr>
          <a:xfrm>
            <a:off x="5063250" y="3354900"/>
            <a:ext cx="3843900" cy="439200"/>
          </a:xfrm>
          <a:prstGeom prst="rect">
            <a:avLst/>
          </a:prstGeom>
          <a:noFill/>
          <a:ln w="38100" cap="flat" cmpd="sng">
            <a:solidFill>
              <a:srgbClr val="F1C23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100" b="1">
                <a:solidFill>
                  <a:schemeClr val="dk1"/>
                </a:solidFill>
                <a:latin typeface="Comic Sans MS"/>
                <a:ea typeface="Comic Sans MS"/>
                <a:cs typeface="Comic Sans MS"/>
                <a:sym typeface="Comic Sans MS"/>
              </a:rPr>
              <a:t>Music - In the Zoo. </a:t>
            </a:r>
            <a:r>
              <a:rPr lang="en-GB" sz="1000">
                <a:solidFill>
                  <a:schemeClr val="dk1"/>
                </a:solidFill>
                <a:latin typeface="Comic Sans MS"/>
                <a:ea typeface="Comic Sans MS"/>
                <a:cs typeface="Comic Sans MS"/>
                <a:sym typeface="Comic Sans MS"/>
              </a:rPr>
              <a:t>Using the Charanga scheme, we will be singing a song about the zoo together in an ensemble.</a:t>
            </a:r>
            <a:endParaRPr sz="1000">
              <a:solidFill>
                <a:schemeClr val="dk1"/>
              </a:solidFill>
              <a:latin typeface="Comic Sans MS"/>
              <a:ea typeface="Comic Sans MS"/>
              <a:cs typeface="Comic Sans MS"/>
              <a:sym typeface="Comic Sans MS"/>
            </a:endParaRPr>
          </a:p>
        </p:txBody>
      </p:sp>
      <p:sp>
        <p:nvSpPr>
          <p:cNvPr id="64" name="Google Shape;64;p13"/>
          <p:cNvSpPr txBox="1"/>
          <p:nvPr/>
        </p:nvSpPr>
        <p:spPr>
          <a:xfrm>
            <a:off x="5054075" y="3887950"/>
            <a:ext cx="3843900" cy="627900"/>
          </a:xfrm>
          <a:prstGeom prst="rect">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100" b="1">
                <a:solidFill>
                  <a:schemeClr val="dk1"/>
                </a:solidFill>
                <a:latin typeface="Comic Sans MS"/>
                <a:ea typeface="Comic Sans MS"/>
                <a:cs typeface="Comic Sans MS"/>
                <a:sym typeface="Comic Sans MS"/>
              </a:rPr>
              <a:t>PSHE -Rights and Respect.</a:t>
            </a:r>
            <a:r>
              <a:rPr lang="en-GB" sz="1000" b="1">
                <a:solidFill>
                  <a:schemeClr val="dk1"/>
                </a:solidFill>
                <a:latin typeface="Comic Sans MS"/>
                <a:ea typeface="Comic Sans MS"/>
                <a:cs typeface="Comic Sans MS"/>
                <a:sym typeface="Comic Sans MS"/>
              </a:rPr>
              <a:t> </a:t>
            </a:r>
            <a:r>
              <a:rPr lang="en-GB" sz="1000">
                <a:solidFill>
                  <a:schemeClr val="dk1"/>
                </a:solidFill>
                <a:latin typeface="Comic Sans MS"/>
                <a:ea typeface="Comic Sans MS"/>
                <a:cs typeface="Comic Sans MS"/>
                <a:sym typeface="Comic Sans MS"/>
              </a:rPr>
              <a:t>We will learn all about getting on with others, when we feel like erupting and how we can care for our environment.</a:t>
            </a:r>
            <a:endParaRPr sz="700">
              <a:solidFill>
                <a:schemeClr val="dk2"/>
              </a:solidFill>
              <a:latin typeface="Comic Sans MS"/>
              <a:ea typeface="Comic Sans MS"/>
              <a:cs typeface="Comic Sans MS"/>
              <a:sym typeface="Comic Sans MS"/>
            </a:endParaRPr>
          </a:p>
        </p:txBody>
      </p:sp>
      <p:sp>
        <p:nvSpPr>
          <p:cNvPr id="65" name="Google Shape;65;p13"/>
          <p:cNvSpPr txBox="1"/>
          <p:nvPr/>
        </p:nvSpPr>
        <p:spPr>
          <a:xfrm>
            <a:off x="5054075" y="4637900"/>
            <a:ext cx="3843900" cy="372900"/>
          </a:xfrm>
          <a:prstGeom prst="rect">
            <a:avLst/>
          </a:prstGeom>
          <a:noFill/>
          <a:ln w="38100" cap="flat" cmpd="sng">
            <a:solidFill>
              <a:srgbClr val="666666"/>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200" b="1">
                <a:solidFill>
                  <a:schemeClr val="dk1"/>
                </a:solidFill>
                <a:latin typeface="Comic Sans MS"/>
                <a:ea typeface="Comic Sans MS"/>
                <a:cs typeface="Comic Sans MS"/>
                <a:sym typeface="Comic Sans MS"/>
              </a:rPr>
              <a:t>PE - </a:t>
            </a:r>
            <a:r>
              <a:rPr lang="en-GB" sz="1000">
                <a:solidFill>
                  <a:schemeClr val="dk1"/>
                </a:solidFill>
                <a:latin typeface="Comic Sans MS"/>
                <a:ea typeface="Comic Sans MS"/>
                <a:cs typeface="Comic Sans MS"/>
                <a:sym typeface="Comic Sans MS"/>
              </a:rPr>
              <a:t>This half term we will have PE on Friday with NUFC</a:t>
            </a:r>
            <a:r>
              <a:rPr lang="en-GB" sz="1100">
                <a:solidFill>
                  <a:schemeClr val="dk1"/>
                </a:solidFill>
                <a:latin typeface="Comic Sans MS"/>
                <a:ea typeface="Comic Sans MS"/>
                <a:cs typeface="Comic Sans MS"/>
                <a:sym typeface="Comic Sans MS"/>
              </a:rPr>
              <a:t>. </a:t>
            </a:r>
            <a:endParaRPr sz="700">
              <a:solidFill>
                <a:schemeClr val="dk1"/>
              </a:solidFill>
              <a:latin typeface="Comic Sans MS"/>
              <a:ea typeface="Comic Sans MS"/>
              <a:cs typeface="Comic Sans MS"/>
              <a:sym typeface="Comic Sans MS"/>
            </a:endParaRPr>
          </a:p>
        </p:txBody>
      </p:sp>
      <p:pic>
        <p:nvPicPr>
          <p:cNvPr id="66" name="Google Shape;66;p13"/>
          <p:cNvPicPr preferRelativeResize="0"/>
          <p:nvPr/>
        </p:nvPicPr>
        <p:blipFill>
          <a:blip r:embed="rId3">
            <a:alphaModFix/>
          </a:blip>
          <a:stretch>
            <a:fillRect/>
          </a:stretch>
        </p:blipFill>
        <p:spPr>
          <a:xfrm>
            <a:off x="4114050" y="102333"/>
            <a:ext cx="656100" cy="656100"/>
          </a:xfrm>
          <a:prstGeom prst="rect">
            <a:avLst/>
          </a:prstGeom>
          <a:noFill/>
          <a:ln>
            <a:noFill/>
          </a:ln>
        </p:spPr>
      </p:pic>
      <p:sp>
        <p:nvSpPr>
          <p:cNvPr id="67" name="Google Shape;67;p13"/>
          <p:cNvSpPr txBox="1"/>
          <p:nvPr/>
        </p:nvSpPr>
        <p:spPr>
          <a:xfrm>
            <a:off x="4003125" y="3268400"/>
            <a:ext cx="927600" cy="1683600"/>
          </a:xfrm>
          <a:prstGeom prst="rect">
            <a:avLst/>
          </a:prstGeom>
          <a:noFill/>
          <a:ln w="38100" cap="flat" cmpd="sng">
            <a:solidFill>
              <a:schemeClr val="accent6"/>
            </a:solidFill>
            <a:prstDash val="solid"/>
            <a:round/>
            <a:headEnd type="none" w="sm" len="sm"/>
            <a:tailEnd type="none" w="sm" len="sm"/>
          </a:ln>
        </p:spPr>
        <p:txBody>
          <a:bodyPr spcFirstLastPara="1" wrap="square" lIns="91425" tIns="91425" rIns="91425" bIns="91425" anchor="t" anchorCtr="0">
            <a:noAutofit/>
          </a:bodyPr>
          <a:lstStyle/>
          <a:p>
            <a:pPr marL="0" lvl="0" indent="0" algn="ctr" rtl="0">
              <a:spcBef>
                <a:spcPts val="0"/>
              </a:spcBef>
              <a:spcAft>
                <a:spcPts val="0"/>
              </a:spcAft>
              <a:buNone/>
            </a:pPr>
            <a:r>
              <a:rPr lang="en-GB" sz="1000">
                <a:solidFill>
                  <a:schemeClr val="dk1"/>
                </a:solidFill>
                <a:latin typeface="Comic Sans MS"/>
                <a:ea typeface="Comic Sans MS"/>
                <a:cs typeface="Comic Sans MS"/>
                <a:sym typeface="Comic Sans MS"/>
              </a:rPr>
              <a:t>Our core value this term is:</a:t>
            </a:r>
            <a:endParaRPr sz="1000">
              <a:solidFill>
                <a:schemeClr val="dk1"/>
              </a:solidFill>
              <a:latin typeface="Comic Sans MS"/>
              <a:ea typeface="Comic Sans MS"/>
              <a:cs typeface="Comic Sans MS"/>
              <a:sym typeface="Comic Sans MS"/>
            </a:endParaRPr>
          </a:p>
          <a:p>
            <a:pPr marL="0" lvl="0" indent="0" algn="ctr" rtl="0">
              <a:spcBef>
                <a:spcPts val="0"/>
              </a:spcBef>
              <a:spcAft>
                <a:spcPts val="0"/>
              </a:spcAft>
              <a:buNone/>
            </a:pPr>
            <a:r>
              <a:rPr lang="en-GB" sz="1000" b="1">
                <a:solidFill>
                  <a:schemeClr val="dk1"/>
                </a:solidFill>
                <a:latin typeface="Comic Sans MS"/>
                <a:ea typeface="Comic Sans MS"/>
                <a:cs typeface="Comic Sans MS"/>
                <a:sym typeface="Comic Sans MS"/>
              </a:rPr>
              <a:t>Forgiveness</a:t>
            </a:r>
            <a:endParaRPr sz="900" b="1" i="1">
              <a:solidFill>
                <a:schemeClr val="dk1"/>
              </a:solidFill>
              <a:latin typeface="Comic Sans MS"/>
              <a:ea typeface="Comic Sans MS"/>
              <a:cs typeface="Comic Sans MS"/>
              <a:sym typeface="Comic Sans MS"/>
            </a:endParaRPr>
          </a:p>
          <a:p>
            <a:pPr marL="0" lvl="0" indent="0" algn="ctr" rtl="0">
              <a:spcBef>
                <a:spcPts val="0"/>
              </a:spcBef>
              <a:spcAft>
                <a:spcPts val="0"/>
              </a:spcAft>
              <a:buClr>
                <a:schemeClr val="dk1"/>
              </a:buClr>
              <a:buSzPts val="1100"/>
              <a:buFont typeface="Arial"/>
              <a:buNone/>
            </a:pPr>
            <a:r>
              <a:rPr lang="en-GB" sz="800">
                <a:solidFill>
                  <a:schemeClr val="dk1"/>
                </a:solidFill>
                <a:latin typeface="Comic Sans MS"/>
                <a:ea typeface="Comic Sans MS"/>
                <a:cs typeface="Comic Sans MS"/>
                <a:sym typeface="Comic Sans MS"/>
              </a:rPr>
              <a:t>Just as the Lord has forgiven you, so you just also forgive others - </a:t>
            </a:r>
            <a:r>
              <a:rPr lang="en-GB" sz="800" b="1">
                <a:solidFill>
                  <a:schemeClr val="dk1"/>
                </a:solidFill>
                <a:latin typeface="Comic Sans MS"/>
                <a:ea typeface="Comic Sans MS"/>
                <a:cs typeface="Comic Sans MS"/>
                <a:sym typeface="Comic Sans MS"/>
              </a:rPr>
              <a:t>Colossians</a:t>
            </a:r>
            <a:r>
              <a:rPr lang="en-GB" sz="800">
                <a:solidFill>
                  <a:schemeClr val="dk1"/>
                </a:solidFill>
                <a:latin typeface="Comic Sans MS"/>
                <a:ea typeface="Comic Sans MS"/>
                <a:cs typeface="Comic Sans MS"/>
                <a:sym typeface="Comic Sans MS"/>
              </a:rPr>
              <a:t> </a:t>
            </a:r>
            <a:r>
              <a:rPr lang="en-GB" sz="800" b="1">
                <a:solidFill>
                  <a:schemeClr val="dk1"/>
                </a:solidFill>
                <a:latin typeface="Comic Sans MS"/>
                <a:ea typeface="Comic Sans MS"/>
                <a:cs typeface="Comic Sans MS"/>
                <a:sym typeface="Comic Sans MS"/>
              </a:rPr>
              <a:t>3:13</a:t>
            </a:r>
            <a:endParaRPr sz="800" b="1" i="1">
              <a:solidFill>
                <a:schemeClr val="dk1"/>
              </a:solidFill>
              <a:latin typeface="Comic Sans MS"/>
              <a:ea typeface="Comic Sans MS"/>
              <a:cs typeface="Comic Sans MS"/>
              <a:sym typeface="Comic Sans MS"/>
            </a:endParaRPr>
          </a:p>
        </p:txBody>
      </p:sp>
      <p:sp>
        <p:nvSpPr>
          <p:cNvPr id="68" name="Google Shape;68;p13"/>
          <p:cNvSpPr txBox="1"/>
          <p:nvPr/>
        </p:nvSpPr>
        <p:spPr>
          <a:xfrm>
            <a:off x="5055450" y="2521550"/>
            <a:ext cx="3843900" cy="739500"/>
          </a:xfrm>
          <a:prstGeom prst="rect">
            <a:avLst/>
          </a:prstGeom>
          <a:noFill/>
          <a:ln w="38100" cap="flat" cmpd="sng">
            <a:solidFill>
              <a:srgbClr val="783F04"/>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1100" b="1">
                <a:solidFill>
                  <a:schemeClr val="dk1"/>
                </a:solidFill>
                <a:latin typeface="Comic Sans MS"/>
                <a:ea typeface="Comic Sans MS"/>
                <a:cs typeface="Comic Sans MS"/>
                <a:sym typeface="Comic Sans MS"/>
              </a:rPr>
              <a:t>ICT - Staying Safe Online.</a:t>
            </a:r>
            <a:r>
              <a:rPr lang="en-GB" sz="1000" b="1">
                <a:solidFill>
                  <a:schemeClr val="dk1"/>
                </a:solidFill>
                <a:latin typeface="Comic Sans MS"/>
                <a:ea typeface="Comic Sans MS"/>
                <a:cs typeface="Comic Sans MS"/>
                <a:sym typeface="Comic Sans MS"/>
              </a:rPr>
              <a:t> </a:t>
            </a:r>
            <a:r>
              <a:rPr lang="en-GB" sz="1000">
                <a:solidFill>
                  <a:schemeClr val="dk1"/>
                </a:solidFill>
                <a:latin typeface="Comic Sans MS"/>
                <a:ea typeface="Comic Sans MS"/>
                <a:cs typeface="Comic Sans MS"/>
                <a:sym typeface="Comic Sans MS"/>
              </a:rPr>
              <a:t>We will learn how to stay safe online. Children will begin to understand the importance of keeping information private and not talking to strangers online.</a:t>
            </a:r>
            <a:endParaRPr sz="1000">
              <a:solidFill>
                <a:schemeClr val="dk1"/>
              </a:solidFill>
              <a:latin typeface="Comic Sans MS"/>
              <a:ea typeface="Comic Sans MS"/>
              <a:cs typeface="Comic Sans MS"/>
              <a:sym typeface="Comic Sans MS"/>
            </a:endParaRPr>
          </a:p>
        </p:txBody>
      </p:sp>
      <p:pic>
        <p:nvPicPr>
          <p:cNvPr id="69" name="Google Shape;69;p13"/>
          <p:cNvPicPr preferRelativeResize="0"/>
          <p:nvPr/>
        </p:nvPicPr>
        <p:blipFill>
          <a:blip r:embed="rId4">
            <a:alphaModFix/>
          </a:blip>
          <a:stretch>
            <a:fillRect/>
          </a:stretch>
        </p:blipFill>
        <p:spPr>
          <a:xfrm>
            <a:off x="3976712" y="853250"/>
            <a:ext cx="961401" cy="1127100"/>
          </a:xfrm>
          <a:prstGeom prst="rect">
            <a:avLst/>
          </a:prstGeom>
          <a:noFill/>
          <a:ln>
            <a:noFill/>
          </a:ln>
        </p:spPr>
      </p:pic>
      <p:pic>
        <p:nvPicPr>
          <p:cNvPr id="70" name="Google Shape;70;p13"/>
          <p:cNvPicPr preferRelativeResize="0"/>
          <p:nvPr/>
        </p:nvPicPr>
        <p:blipFill>
          <a:blip r:embed="rId5">
            <a:alphaModFix/>
          </a:blip>
          <a:stretch>
            <a:fillRect/>
          </a:stretch>
        </p:blipFill>
        <p:spPr>
          <a:xfrm>
            <a:off x="3999225" y="2155014"/>
            <a:ext cx="927600" cy="938727"/>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431</Words>
  <Application>Microsoft Office PowerPoint</Application>
  <PresentationFormat>On-screen Show (16:9)</PresentationFormat>
  <Paragraphs>16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Comic Sans MS</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Wood</dc:creator>
  <cp:lastModifiedBy>Hannah Wood</cp:lastModifiedBy>
  <cp:revision>1</cp:revision>
  <dcterms:modified xsi:type="dcterms:W3CDTF">2026-04-02T11:01:14Z</dcterms:modified>
</cp:coreProperties>
</file>