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7" r:id="rId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134"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E1A33893-0853-C50E-F6E4-E5EBA77EDC87}"/>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F2DB6898-8566-890A-5570-415DF471AE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C1F0C7F8-5355-799E-C0F9-F000BA99A5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22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9E1781B1-E291-63F0-ABF1-9C7F11404625}"/>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01FC034C-9DC7-6CA2-3BE8-79F721CE1021}"/>
              </a:ext>
            </a:extLst>
          </p:cNvPr>
          <p:cNvSpPr txBox="1"/>
          <p:nvPr/>
        </p:nvSpPr>
        <p:spPr>
          <a:xfrm>
            <a:off x="279225" y="293925"/>
            <a:ext cx="2983200" cy="2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55" name="Google Shape;55;p13">
            <a:extLst>
              <a:ext uri="{FF2B5EF4-FFF2-40B4-BE49-F238E27FC236}">
                <a16:creationId xmlns:a16="http://schemas.microsoft.com/office/drawing/2014/main" id="{3F740B4A-F24F-C8A1-A151-EAF1A87FBDC6}"/>
              </a:ext>
            </a:extLst>
          </p:cNvPr>
          <p:cNvSpPr txBox="1"/>
          <p:nvPr/>
        </p:nvSpPr>
        <p:spPr>
          <a:xfrm>
            <a:off x="181083" y="143650"/>
            <a:ext cx="3678300" cy="37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dk1"/>
                </a:solidFill>
                <a:latin typeface="Comic Sans MS"/>
                <a:ea typeface="Comic Sans MS"/>
                <a:cs typeface="Comic Sans MS"/>
                <a:sym typeface="Comic Sans MS"/>
              </a:rPr>
              <a:t>Year 5 – Autumn 1 2025</a:t>
            </a:r>
            <a:endParaRPr sz="1200" b="1" dirty="0">
              <a:solidFill>
                <a:schemeClr val="dk1"/>
              </a:solidFill>
              <a:latin typeface="Comic Sans MS"/>
              <a:ea typeface="Comic Sans MS"/>
              <a:cs typeface="Comic Sans MS"/>
              <a:sym typeface="Comic Sans MS"/>
            </a:endParaRPr>
          </a:p>
        </p:txBody>
      </p:sp>
      <p:sp>
        <p:nvSpPr>
          <p:cNvPr id="56" name="Google Shape;56;p13">
            <a:extLst>
              <a:ext uri="{FF2B5EF4-FFF2-40B4-BE49-F238E27FC236}">
                <a16:creationId xmlns:a16="http://schemas.microsoft.com/office/drawing/2014/main" id="{CFBA0852-2E47-A08D-B746-EB5EDEDECD11}"/>
              </a:ext>
            </a:extLst>
          </p:cNvPr>
          <p:cNvSpPr txBox="1"/>
          <p:nvPr/>
        </p:nvSpPr>
        <p:spPr>
          <a:xfrm>
            <a:off x="4971900" y="143650"/>
            <a:ext cx="3843900" cy="37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dk1"/>
                </a:solidFill>
                <a:latin typeface="Comic Sans MS"/>
                <a:ea typeface="Comic Sans MS"/>
                <a:cs typeface="Comic Sans MS"/>
                <a:sym typeface="Comic Sans MS"/>
              </a:rPr>
              <a:t>Teachers: Mrs. Fowler</a:t>
            </a:r>
            <a:endParaRPr sz="1200" b="1" dirty="0">
              <a:solidFill>
                <a:schemeClr val="dk1"/>
              </a:solidFill>
              <a:latin typeface="Comic Sans MS"/>
              <a:ea typeface="Comic Sans MS"/>
              <a:cs typeface="Comic Sans MS"/>
              <a:sym typeface="Comic Sans MS"/>
            </a:endParaRPr>
          </a:p>
        </p:txBody>
      </p:sp>
      <p:sp>
        <p:nvSpPr>
          <p:cNvPr id="57" name="Google Shape;57;p13">
            <a:extLst>
              <a:ext uri="{FF2B5EF4-FFF2-40B4-BE49-F238E27FC236}">
                <a16:creationId xmlns:a16="http://schemas.microsoft.com/office/drawing/2014/main" id="{32B96743-3AB8-F930-2BBC-559C9A1FF428}"/>
              </a:ext>
            </a:extLst>
          </p:cNvPr>
          <p:cNvSpPr txBox="1"/>
          <p:nvPr/>
        </p:nvSpPr>
        <p:spPr>
          <a:xfrm>
            <a:off x="105602" y="592111"/>
            <a:ext cx="3814325" cy="1217662"/>
          </a:xfrm>
          <a:prstGeom prst="rect">
            <a:avLst/>
          </a:prstGeom>
          <a:noFill/>
          <a:ln w="38100"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r>
              <a:rPr lang="en-GB" sz="1200" dirty="0">
                <a:solidFill>
                  <a:schemeClr val="dk1"/>
                </a:solidFill>
                <a:latin typeface="Comic Sans MS" panose="030F0702030302020204" pitchFamily="66" charset="0"/>
                <a:ea typeface="Comic Sans MS"/>
                <a:cs typeface="Comic Sans MS"/>
                <a:sym typeface="Comic Sans MS"/>
              </a:rPr>
              <a:t>English - </a:t>
            </a:r>
            <a:r>
              <a:rPr lang="en-GB" sz="1000" dirty="0">
                <a:solidFill>
                  <a:schemeClr val="dk1"/>
                </a:solidFill>
                <a:latin typeface="Comic Sans MS" panose="030F0702030302020204" pitchFamily="66" charset="0"/>
                <a:ea typeface="Comic Sans MS"/>
                <a:cs typeface="Comic Sans MS"/>
                <a:sym typeface="Comic Sans MS"/>
              </a:rPr>
              <a:t>In English, we use the story ‘Lost Things’ as a stimulus to write an adventure story focussing on building character, setting description, suspense and think of word choice to interest the reader. Next, we will research arguments for and against the Titanic disaster to answer the question is the Titanic largely remembered as a triumph or a tragedy?</a:t>
            </a:r>
            <a:endParaRPr sz="1200" dirty="0">
              <a:solidFill>
                <a:schemeClr val="dk2"/>
              </a:solidFill>
              <a:latin typeface="Comic Sans MS"/>
              <a:ea typeface="Comic Sans MS"/>
              <a:cs typeface="Comic Sans MS"/>
              <a:sym typeface="Comic Sans MS"/>
            </a:endParaRPr>
          </a:p>
        </p:txBody>
      </p:sp>
      <p:sp>
        <p:nvSpPr>
          <p:cNvPr id="58" name="Google Shape;58;p13">
            <a:extLst>
              <a:ext uri="{FF2B5EF4-FFF2-40B4-BE49-F238E27FC236}">
                <a16:creationId xmlns:a16="http://schemas.microsoft.com/office/drawing/2014/main" id="{BC689A6C-DD1F-C7D0-4D0B-2264072BD636}"/>
              </a:ext>
            </a:extLst>
          </p:cNvPr>
          <p:cNvSpPr txBox="1"/>
          <p:nvPr/>
        </p:nvSpPr>
        <p:spPr>
          <a:xfrm>
            <a:off x="102175" y="1907074"/>
            <a:ext cx="3757200" cy="11271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dk1"/>
                </a:solidFill>
                <a:latin typeface="Comic Sans MS"/>
                <a:ea typeface="Comic Sans MS"/>
                <a:cs typeface="Comic Sans MS"/>
                <a:sym typeface="Comic Sans MS"/>
              </a:rPr>
              <a:t>Maths</a:t>
            </a:r>
            <a:r>
              <a:rPr lang="en-GB" sz="1200" dirty="0">
                <a:solidFill>
                  <a:schemeClr val="dk1"/>
                </a:solidFill>
                <a:latin typeface="Comic Sans MS"/>
                <a:ea typeface="Comic Sans MS"/>
                <a:cs typeface="Comic Sans MS"/>
                <a:sym typeface="Comic Sans MS"/>
              </a:rPr>
              <a:t> - </a:t>
            </a:r>
            <a:r>
              <a:rPr lang="en-GB" sz="1000" dirty="0">
                <a:solidFill>
                  <a:schemeClr val="dk1"/>
                </a:solidFill>
                <a:latin typeface="Comic Sans MS"/>
                <a:ea typeface="Comic Sans MS"/>
                <a:cs typeface="Comic Sans MS"/>
                <a:sym typeface="Comic Sans MS"/>
              </a:rPr>
              <a:t>As mathematicians, we will focus on building our knowledge and application of times table and division facts. We will calculate square, cubed and prime numbers. Furthermore, we will develop our understanding of fractions to compare, order and use in calculations.</a:t>
            </a:r>
            <a:endParaRPr sz="1000" dirty="0">
              <a:solidFill>
                <a:schemeClr val="dk1"/>
              </a:solidFill>
              <a:latin typeface="Comic Sans MS"/>
              <a:ea typeface="Comic Sans MS"/>
              <a:cs typeface="Comic Sans MS"/>
              <a:sym typeface="Comic Sans MS"/>
            </a:endParaRPr>
          </a:p>
        </p:txBody>
      </p:sp>
      <p:sp>
        <p:nvSpPr>
          <p:cNvPr id="59" name="Google Shape;59;p13">
            <a:extLst>
              <a:ext uri="{FF2B5EF4-FFF2-40B4-BE49-F238E27FC236}">
                <a16:creationId xmlns:a16="http://schemas.microsoft.com/office/drawing/2014/main" id="{E06554AF-6079-0F92-4BD2-102CDADDD634}"/>
              </a:ext>
            </a:extLst>
          </p:cNvPr>
          <p:cNvSpPr txBox="1"/>
          <p:nvPr/>
        </p:nvSpPr>
        <p:spPr>
          <a:xfrm>
            <a:off x="113400" y="3099963"/>
            <a:ext cx="3757200" cy="954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lvl="0"/>
            <a:r>
              <a:rPr lang="en-GB" sz="1200" b="1" dirty="0">
                <a:solidFill>
                  <a:schemeClr val="dk1"/>
                </a:solidFill>
                <a:latin typeface="Comic Sans MS"/>
                <a:ea typeface="Comic Sans MS"/>
                <a:cs typeface="Comic Sans MS"/>
                <a:sym typeface="Comic Sans MS"/>
              </a:rPr>
              <a:t>Science</a:t>
            </a:r>
            <a:r>
              <a:rPr lang="en-GB" sz="1200" dirty="0">
                <a:solidFill>
                  <a:schemeClr val="dk1"/>
                </a:solidFill>
                <a:latin typeface="Comic Sans MS"/>
                <a:ea typeface="Comic Sans MS"/>
                <a:cs typeface="Comic Sans MS"/>
                <a:sym typeface="Comic Sans MS"/>
              </a:rPr>
              <a:t> – </a:t>
            </a:r>
            <a:r>
              <a:rPr lang="en-GB" sz="1000" dirty="0">
                <a:solidFill>
                  <a:schemeClr val="dk1"/>
                </a:solidFill>
                <a:latin typeface="Comic Sans MS"/>
                <a:ea typeface="Comic Sans MS"/>
                <a:cs typeface="Comic Sans MS"/>
                <a:sym typeface="Comic Sans MS"/>
              </a:rPr>
              <a:t>In science, our unit will be based on forces we will use scientific skills and vocabulary to explore the impact of gravity, friction, water resistance and air resistance.  </a:t>
            </a:r>
          </a:p>
          <a:p>
            <a:pPr lvl="0"/>
            <a:endParaRPr lang="en-GB" sz="1000" dirty="0">
              <a:solidFill>
                <a:schemeClr val="dk1"/>
              </a:solidFill>
              <a:latin typeface="Comic Sans MS"/>
              <a:ea typeface="Comic Sans MS"/>
              <a:cs typeface="Comic Sans MS"/>
              <a:sym typeface="Comic Sans MS"/>
            </a:endParaRPr>
          </a:p>
        </p:txBody>
      </p:sp>
      <p:sp>
        <p:nvSpPr>
          <p:cNvPr id="60" name="Google Shape;60;p13">
            <a:extLst>
              <a:ext uri="{FF2B5EF4-FFF2-40B4-BE49-F238E27FC236}">
                <a16:creationId xmlns:a16="http://schemas.microsoft.com/office/drawing/2014/main" id="{2D2DD1EB-5F0B-4071-CDB3-936AE016FDCB}"/>
              </a:ext>
            </a:extLst>
          </p:cNvPr>
          <p:cNvSpPr txBox="1"/>
          <p:nvPr/>
        </p:nvSpPr>
        <p:spPr>
          <a:xfrm>
            <a:off x="122575" y="4133850"/>
            <a:ext cx="3757200" cy="818100"/>
          </a:xfrm>
          <a:prstGeom prst="rect">
            <a:avLst/>
          </a:prstGeom>
          <a:noFill/>
          <a:ln w="38100"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r>
              <a:rPr lang="en-GB" sz="1200" b="1" dirty="0">
                <a:solidFill>
                  <a:schemeClr val="dk1"/>
                </a:solidFill>
                <a:latin typeface="Comic Sans MS"/>
                <a:ea typeface="Comic Sans MS"/>
                <a:cs typeface="Comic Sans MS"/>
                <a:sym typeface="Comic Sans MS"/>
              </a:rPr>
              <a:t>RE</a:t>
            </a:r>
            <a:r>
              <a:rPr lang="en-GB" sz="1200" dirty="0">
                <a:solidFill>
                  <a:schemeClr val="dk1"/>
                </a:solidFill>
                <a:latin typeface="Comic Sans MS"/>
                <a:ea typeface="Comic Sans MS"/>
                <a:cs typeface="Comic Sans MS"/>
                <a:sym typeface="Comic Sans MS"/>
              </a:rPr>
              <a:t> – Our unit is named ‘Was Jesus the Messiah? where we will use a range of extracts to explore and respond to this question and think about how many Christians celebrate Christmas.</a:t>
            </a:r>
            <a:endParaRPr lang="en-GB" dirty="0"/>
          </a:p>
        </p:txBody>
      </p:sp>
      <p:sp>
        <p:nvSpPr>
          <p:cNvPr id="61" name="Google Shape;61;p13">
            <a:extLst>
              <a:ext uri="{FF2B5EF4-FFF2-40B4-BE49-F238E27FC236}">
                <a16:creationId xmlns:a16="http://schemas.microsoft.com/office/drawing/2014/main" id="{EDB0C9B1-3641-9A2D-B8C1-1976972FC254}"/>
              </a:ext>
            </a:extLst>
          </p:cNvPr>
          <p:cNvSpPr txBox="1"/>
          <p:nvPr/>
        </p:nvSpPr>
        <p:spPr>
          <a:xfrm>
            <a:off x="4995194" y="592111"/>
            <a:ext cx="3843900" cy="816964"/>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lvl="0"/>
            <a:r>
              <a:rPr lang="en-GB" sz="1000" b="1" dirty="0">
                <a:solidFill>
                  <a:schemeClr val="dk1"/>
                </a:solidFill>
                <a:latin typeface="Comic Sans MS"/>
                <a:ea typeface="Comic Sans MS"/>
                <a:cs typeface="Comic Sans MS"/>
                <a:sym typeface="Comic Sans MS"/>
              </a:rPr>
              <a:t>Geography—</a:t>
            </a:r>
            <a:r>
              <a:rPr lang="en-GB" sz="1000" dirty="0">
                <a:solidFill>
                  <a:schemeClr val="dk1"/>
                </a:solidFill>
                <a:latin typeface="Comic Sans MS"/>
                <a:ea typeface="Comic Sans MS"/>
                <a:cs typeface="Comic Sans MS"/>
                <a:sym typeface="Comic Sans MS"/>
              </a:rPr>
              <a:t>Why are mountains so important?</a:t>
            </a:r>
          </a:p>
          <a:p>
            <a:pPr lvl="0"/>
            <a:r>
              <a:rPr lang="en-GB" sz="1000" dirty="0">
                <a:solidFill>
                  <a:schemeClr val="dk1"/>
                </a:solidFill>
                <a:latin typeface="Comic Sans MS"/>
                <a:ea typeface="Comic Sans MS"/>
                <a:cs typeface="Comic Sans MS"/>
                <a:sym typeface="Comic Sans MS"/>
              </a:rPr>
              <a:t>We will learn about the world’s important mountains</a:t>
            </a:r>
          </a:p>
          <a:p>
            <a:pPr lvl="0"/>
            <a:r>
              <a:rPr lang="en-GB" sz="1000" dirty="0">
                <a:solidFill>
                  <a:schemeClr val="dk1"/>
                </a:solidFill>
                <a:latin typeface="Comic Sans MS"/>
                <a:ea typeface="Comic Sans MS"/>
                <a:cs typeface="Comic Sans MS"/>
                <a:sym typeface="Comic Sans MS"/>
              </a:rPr>
              <a:t>and mountain ranges. We will discover how mountains</a:t>
            </a:r>
          </a:p>
          <a:p>
            <a:pPr lvl="0"/>
            <a:r>
              <a:rPr lang="en-GB" sz="1000" dirty="0">
                <a:solidFill>
                  <a:schemeClr val="dk1"/>
                </a:solidFill>
                <a:latin typeface="Comic Sans MS"/>
                <a:ea typeface="Comic Sans MS"/>
                <a:cs typeface="Comic Sans MS"/>
                <a:sym typeface="Comic Sans MS"/>
              </a:rPr>
              <a:t>are formed and compare mountains in the UK to globally.</a:t>
            </a:r>
            <a:endParaRPr sz="1000" dirty="0">
              <a:solidFill>
                <a:schemeClr val="dk1"/>
              </a:solidFill>
              <a:latin typeface="Comic Sans MS"/>
              <a:ea typeface="Comic Sans MS"/>
              <a:cs typeface="Comic Sans MS"/>
              <a:sym typeface="Comic Sans MS"/>
            </a:endParaRPr>
          </a:p>
        </p:txBody>
      </p:sp>
      <p:sp>
        <p:nvSpPr>
          <p:cNvPr id="62" name="Google Shape;62;p13">
            <a:extLst>
              <a:ext uri="{FF2B5EF4-FFF2-40B4-BE49-F238E27FC236}">
                <a16:creationId xmlns:a16="http://schemas.microsoft.com/office/drawing/2014/main" id="{CBD8DED2-2E5E-359D-1C20-2A2B57D722E9}"/>
              </a:ext>
            </a:extLst>
          </p:cNvPr>
          <p:cNvSpPr txBox="1"/>
          <p:nvPr/>
        </p:nvSpPr>
        <p:spPr>
          <a:xfrm>
            <a:off x="5015145" y="1452612"/>
            <a:ext cx="3843900" cy="5091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r>
              <a:rPr lang="en-GB" sz="1200" b="1" dirty="0">
                <a:solidFill>
                  <a:schemeClr val="dk1"/>
                </a:solidFill>
                <a:latin typeface="Comic Sans MS"/>
                <a:ea typeface="Comic Sans MS"/>
                <a:cs typeface="Comic Sans MS"/>
                <a:sym typeface="Comic Sans MS"/>
              </a:rPr>
              <a:t>DT –</a:t>
            </a:r>
            <a:r>
              <a:rPr lang="en-GB" sz="1100" b="1" dirty="0">
                <a:solidFill>
                  <a:schemeClr val="dk1"/>
                </a:solidFill>
                <a:latin typeface="Comic Sans MS"/>
                <a:ea typeface="Comic Sans MS"/>
                <a:cs typeface="Comic Sans MS"/>
                <a:sym typeface="Comic Sans MS"/>
              </a:rPr>
              <a:t> </a:t>
            </a:r>
            <a:r>
              <a:rPr lang="en-GB" sz="1000" dirty="0">
                <a:solidFill>
                  <a:schemeClr val="dk1"/>
                </a:solidFill>
                <a:latin typeface="Comic Sans MS" panose="030F0702030302020204" pitchFamily="66" charset="0"/>
                <a:ea typeface="Comic Sans MS"/>
                <a:cs typeface="Comic Sans MS"/>
                <a:sym typeface="Comic Sans MS"/>
              </a:rPr>
              <a:t>Our challenge this half term is to research, build and test different types of bridge. </a:t>
            </a:r>
            <a:br>
              <a:rPr lang="en-GB" sz="800" dirty="0"/>
            </a:br>
            <a:endParaRPr sz="700" dirty="0">
              <a:solidFill>
                <a:schemeClr val="dk1"/>
              </a:solidFill>
              <a:latin typeface="Comic Sans MS"/>
              <a:ea typeface="Comic Sans MS"/>
              <a:cs typeface="Comic Sans MS"/>
              <a:sym typeface="Comic Sans MS"/>
            </a:endParaRPr>
          </a:p>
        </p:txBody>
      </p:sp>
      <p:sp>
        <p:nvSpPr>
          <p:cNvPr id="63" name="Google Shape;63;p13">
            <a:extLst>
              <a:ext uri="{FF2B5EF4-FFF2-40B4-BE49-F238E27FC236}">
                <a16:creationId xmlns:a16="http://schemas.microsoft.com/office/drawing/2014/main" id="{3C95A60F-D80E-C410-7C8C-5A22E981F634}"/>
              </a:ext>
            </a:extLst>
          </p:cNvPr>
          <p:cNvSpPr txBox="1"/>
          <p:nvPr/>
        </p:nvSpPr>
        <p:spPr>
          <a:xfrm>
            <a:off x="5025175" y="2719125"/>
            <a:ext cx="3843900" cy="439200"/>
          </a:xfrm>
          <a:prstGeom prst="rect">
            <a:avLst/>
          </a:prstGeom>
          <a:noFill/>
          <a:ln w="381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lvl="0"/>
            <a:r>
              <a:rPr lang="en-GB" sz="1000" b="1" dirty="0">
                <a:solidFill>
                  <a:schemeClr val="dk1"/>
                </a:solidFill>
                <a:latin typeface="Comic Sans MS" panose="030F0702030302020204" pitchFamily="66" charset="0"/>
                <a:ea typeface="Comic Sans MS"/>
                <a:cs typeface="Comic Sans MS"/>
                <a:sym typeface="Comic Sans MS"/>
              </a:rPr>
              <a:t>Music – </a:t>
            </a:r>
            <a:r>
              <a:rPr lang="en-GB" sz="1000" dirty="0">
                <a:solidFill>
                  <a:schemeClr val="dk1"/>
                </a:solidFill>
                <a:latin typeface="Comic Sans MS" panose="030F0702030302020204" pitchFamily="66" charset="0"/>
                <a:ea typeface="Comic Sans MS"/>
                <a:cs typeface="Comic Sans MS"/>
                <a:sym typeface="Comic Sans MS"/>
              </a:rPr>
              <a:t>In music we will be focussing on jazz and following music to play using glockenspiels.  </a:t>
            </a:r>
            <a:endParaRPr sz="1000" dirty="0">
              <a:solidFill>
                <a:schemeClr val="dk1"/>
              </a:solidFill>
              <a:latin typeface="Comic Sans MS" panose="030F0702030302020204" pitchFamily="66" charset="0"/>
              <a:ea typeface="Comic Sans MS"/>
              <a:cs typeface="Comic Sans MS"/>
              <a:sym typeface="Comic Sans MS"/>
            </a:endParaRPr>
          </a:p>
        </p:txBody>
      </p:sp>
      <p:sp>
        <p:nvSpPr>
          <p:cNvPr id="64" name="Google Shape;64;p13">
            <a:extLst>
              <a:ext uri="{FF2B5EF4-FFF2-40B4-BE49-F238E27FC236}">
                <a16:creationId xmlns:a16="http://schemas.microsoft.com/office/drawing/2014/main" id="{405DCF35-D40D-DDCE-B29D-CDD847CFC208}"/>
              </a:ext>
            </a:extLst>
          </p:cNvPr>
          <p:cNvSpPr txBox="1"/>
          <p:nvPr/>
        </p:nvSpPr>
        <p:spPr>
          <a:xfrm>
            <a:off x="5025175" y="3230325"/>
            <a:ext cx="3843900" cy="656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dirty="0">
                <a:solidFill>
                  <a:schemeClr val="dk1"/>
                </a:solidFill>
                <a:latin typeface="Comic Sans MS"/>
                <a:ea typeface="Comic Sans MS"/>
                <a:cs typeface="Comic Sans MS"/>
                <a:sym typeface="Comic Sans MS"/>
              </a:rPr>
              <a:t>PSHE: </a:t>
            </a:r>
            <a:r>
              <a:rPr lang="en-GB" sz="1000" dirty="0">
                <a:solidFill>
                  <a:schemeClr val="dk1"/>
                </a:solidFill>
                <a:latin typeface="Comic Sans MS"/>
                <a:ea typeface="Comic Sans MS"/>
                <a:cs typeface="Comic Sans MS"/>
                <a:sym typeface="Comic Sans MS"/>
              </a:rPr>
              <a:t>This half term our unit is called ‘Valuing difference’ and focusses on friendship, your qualities, stereotypes and valuing everyone’s qualities.</a:t>
            </a:r>
            <a:endParaRPr sz="1000" dirty="0">
              <a:solidFill>
                <a:schemeClr val="dk2"/>
              </a:solidFill>
              <a:latin typeface="Comic Sans MS"/>
              <a:ea typeface="Comic Sans MS"/>
              <a:cs typeface="Comic Sans MS"/>
              <a:sym typeface="Comic Sans MS"/>
            </a:endParaRPr>
          </a:p>
        </p:txBody>
      </p:sp>
      <p:sp>
        <p:nvSpPr>
          <p:cNvPr id="65" name="Google Shape;65;p13">
            <a:extLst>
              <a:ext uri="{FF2B5EF4-FFF2-40B4-BE49-F238E27FC236}">
                <a16:creationId xmlns:a16="http://schemas.microsoft.com/office/drawing/2014/main" id="{8FEF988A-EEB3-EEE3-82CF-C2503C675A4C}"/>
              </a:ext>
            </a:extLst>
          </p:cNvPr>
          <p:cNvSpPr txBox="1"/>
          <p:nvPr/>
        </p:nvSpPr>
        <p:spPr>
          <a:xfrm>
            <a:off x="5038300" y="4502274"/>
            <a:ext cx="3843900" cy="509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dk1"/>
                </a:solidFill>
                <a:latin typeface="Comic Sans MS"/>
                <a:ea typeface="Comic Sans MS"/>
                <a:cs typeface="Comic Sans MS"/>
                <a:sym typeface="Comic Sans MS"/>
              </a:rPr>
              <a:t>PE - </a:t>
            </a:r>
            <a:r>
              <a:rPr lang="en-GB" sz="1000" dirty="0">
                <a:solidFill>
                  <a:schemeClr val="dk1"/>
                </a:solidFill>
                <a:latin typeface="Comic Sans MS"/>
                <a:ea typeface="Comic Sans MS"/>
                <a:cs typeface="Comic Sans MS"/>
                <a:sym typeface="Comic Sans MS"/>
              </a:rPr>
              <a:t>This half term we will have coaching by </a:t>
            </a:r>
            <a:r>
              <a:rPr lang="en-GB" sz="1000" b="1" dirty="0">
                <a:solidFill>
                  <a:schemeClr val="dk1"/>
                </a:solidFill>
                <a:latin typeface="Comic Sans MS"/>
                <a:ea typeface="Comic Sans MS"/>
                <a:cs typeface="Comic Sans MS"/>
                <a:sym typeface="Comic Sans MS"/>
              </a:rPr>
              <a:t>NUFC on a Tuesday and swimming on a Friday</a:t>
            </a:r>
            <a:r>
              <a:rPr lang="en-GB" sz="1100" dirty="0">
                <a:solidFill>
                  <a:schemeClr val="dk1"/>
                </a:solidFill>
                <a:latin typeface="Comic Sans MS"/>
                <a:ea typeface="Comic Sans MS"/>
                <a:cs typeface="Comic Sans MS"/>
                <a:sym typeface="Comic Sans MS"/>
              </a:rPr>
              <a:t>. </a:t>
            </a:r>
            <a:endParaRPr sz="700" dirty="0">
              <a:solidFill>
                <a:schemeClr val="dk1"/>
              </a:solidFill>
              <a:latin typeface="Comic Sans MS"/>
              <a:ea typeface="Comic Sans MS"/>
              <a:cs typeface="Comic Sans MS"/>
              <a:sym typeface="Comic Sans MS"/>
            </a:endParaRPr>
          </a:p>
        </p:txBody>
      </p:sp>
      <p:sp>
        <p:nvSpPr>
          <p:cNvPr id="66" name="Google Shape;66;p13">
            <a:extLst>
              <a:ext uri="{FF2B5EF4-FFF2-40B4-BE49-F238E27FC236}">
                <a16:creationId xmlns:a16="http://schemas.microsoft.com/office/drawing/2014/main" id="{4BF96532-8CA7-36DA-AFEA-4C27DDE627E4}"/>
              </a:ext>
            </a:extLst>
          </p:cNvPr>
          <p:cNvSpPr txBox="1"/>
          <p:nvPr/>
        </p:nvSpPr>
        <p:spPr>
          <a:xfrm>
            <a:off x="5021374" y="3927423"/>
            <a:ext cx="3843900" cy="481253"/>
          </a:xfrm>
          <a:prstGeom prst="rect">
            <a:avLst/>
          </a:prstGeom>
          <a:noFill/>
          <a:ln w="38100" cap="flat" cmpd="sng">
            <a:solidFill>
              <a:srgbClr val="ED51DB"/>
            </a:solidFill>
            <a:prstDash val="solid"/>
            <a:round/>
            <a:headEnd type="none" w="sm" len="sm"/>
            <a:tailEnd type="none" w="sm" len="sm"/>
          </a:ln>
        </p:spPr>
        <p:txBody>
          <a:bodyPr spcFirstLastPara="1" wrap="square" lIns="91425" tIns="91425" rIns="91425" bIns="91425" anchor="t" anchorCtr="0">
            <a:noAutofit/>
          </a:bodyPr>
          <a:lstStyle/>
          <a:p>
            <a:r>
              <a:rPr lang="en-GB" sz="1200" b="1" dirty="0">
                <a:solidFill>
                  <a:schemeClr val="dk1"/>
                </a:solidFill>
                <a:latin typeface="Comic Sans MS"/>
                <a:ea typeface="Comic Sans MS"/>
                <a:cs typeface="Comic Sans MS"/>
                <a:sym typeface="Comic Sans MS"/>
              </a:rPr>
              <a:t>French – </a:t>
            </a:r>
            <a:r>
              <a:rPr lang="en-GB" sz="1000" dirty="0">
                <a:solidFill>
                  <a:schemeClr val="tx1"/>
                </a:solidFill>
                <a:latin typeface="Comic Sans MS"/>
                <a:ea typeface="Comic Sans MS"/>
                <a:cs typeface="Comic Sans MS"/>
                <a:sym typeface="Comic Sans MS"/>
              </a:rPr>
              <a:t>We will continue our unit to focus on French pronunciation. </a:t>
            </a:r>
            <a:br>
              <a:rPr lang="en-GB" sz="800" dirty="0"/>
            </a:br>
            <a:endParaRPr sz="700" dirty="0">
              <a:solidFill>
                <a:schemeClr val="dk1"/>
              </a:solidFill>
              <a:latin typeface="Comic Sans MS"/>
              <a:ea typeface="Comic Sans MS"/>
              <a:cs typeface="Comic Sans MS"/>
              <a:sym typeface="Comic Sans MS"/>
            </a:endParaRPr>
          </a:p>
        </p:txBody>
      </p:sp>
      <p:pic>
        <p:nvPicPr>
          <p:cNvPr id="67" name="Google Shape;67;p13">
            <a:extLst>
              <a:ext uri="{FF2B5EF4-FFF2-40B4-BE49-F238E27FC236}">
                <a16:creationId xmlns:a16="http://schemas.microsoft.com/office/drawing/2014/main" id="{0138B464-EE10-A806-2DA8-66F8373CF908}"/>
              </a:ext>
            </a:extLst>
          </p:cNvPr>
          <p:cNvPicPr preferRelativeResize="0"/>
          <p:nvPr/>
        </p:nvPicPr>
        <p:blipFill>
          <a:blip r:embed="rId3">
            <a:alphaModFix/>
          </a:blip>
          <a:stretch>
            <a:fillRect/>
          </a:stretch>
        </p:blipFill>
        <p:spPr>
          <a:xfrm>
            <a:off x="4114050" y="102333"/>
            <a:ext cx="656100" cy="656100"/>
          </a:xfrm>
          <a:prstGeom prst="rect">
            <a:avLst/>
          </a:prstGeom>
          <a:noFill/>
          <a:ln>
            <a:noFill/>
          </a:ln>
        </p:spPr>
      </p:pic>
      <p:sp>
        <p:nvSpPr>
          <p:cNvPr id="68" name="Google Shape;68;p13">
            <a:extLst>
              <a:ext uri="{FF2B5EF4-FFF2-40B4-BE49-F238E27FC236}">
                <a16:creationId xmlns:a16="http://schemas.microsoft.com/office/drawing/2014/main" id="{C7C99783-94EE-E2B7-7545-824D59936273}"/>
              </a:ext>
            </a:extLst>
          </p:cNvPr>
          <p:cNvSpPr txBox="1"/>
          <p:nvPr/>
        </p:nvSpPr>
        <p:spPr>
          <a:xfrm>
            <a:off x="4003125" y="3268400"/>
            <a:ext cx="927600" cy="16836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900" b="1" i="1" dirty="0">
                <a:solidFill>
                  <a:schemeClr val="dk1"/>
                </a:solidFill>
                <a:latin typeface="Comic Sans MS"/>
                <a:ea typeface="Comic Sans MS"/>
                <a:cs typeface="Comic Sans MS"/>
                <a:sym typeface="Comic Sans MS"/>
              </a:rPr>
              <a:t>Our core</a:t>
            </a:r>
          </a:p>
          <a:p>
            <a:pPr marL="0" lvl="0" indent="0" algn="ctr" rtl="0">
              <a:spcBef>
                <a:spcPts val="0"/>
              </a:spcBef>
              <a:spcAft>
                <a:spcPts val="0"/>
              </a:spcAft>
              <a:buNone/>
            </a:pPr>
            <a:r>
              <a:rPr lang="en-GB" sz="900" b="1" i="1" dirty="0">
                <a:solidFill>
                  <a:schemeClr val="dk1"/>
                </a:solidFill>
                <a:latin typeface="Comic Sans MS"/>
                <a:ea typeface="Comic Sans MS"/>
                <a:cs typeface="Comic Sans MS"/>
                <a:sym typeface="Comic Sans MS"/>
              </a:rPr>
              <a:t>value this</a:t>
            </a:r>
          </a:p>
          <a:p>
            <a:pPr marL="0" lvl="0" indent="0" algn="ctr" rtl="0">
              <a:spcBef>
                <a:spcPts val="0"/>
              </a:spcBef>
              <a:spcAft>
                <a:spcPts val="0"/>
              </a:spcAft>
              <a:buNone/>
            </a:pPr>
            <a:r>
              <a:rPr lang="en-GB" sz="900" b="1" i="1" dirty="0">
                <a:solidFill>
                  <a:schemeClr val="dk1"/>
                </a:solidFill>
                <a:latin typeface="Comic Sans MS"/>
                <a:ea typeface="Comic Sans MS"/>
                <a:cs typeface="Comic Sans MS"/>
                <a:sym typeface="Comic Sans MS"/>
              </a:rPr>
              <a:t>term is</a:t>
            </a:r>
          </a:p>
          <a:p>
            <a:pPr marL="0" lvl="0" indent="0" algn="ctr" rtl="0">
              <a:spcBef>
                <a:spcPts val="0"/>
              </a:spcBef>
              <a:spcAft>
                <a:spcPts val="0"/>
              </a:spcAft>
              <a:buNone/>
            </a:pPr>
            <a:r>
              <a:rPr lang="en-GB" sz="1000" b="1" i="1" dirty="0">
                <a:solidFill>
                  <a:schemeClr val="dk1"/>
                </a:solidFill>
                <a:latin typeface="Comic Sans MS"/>
                <a:ea typeface="Comic Sans MS"/>
                <a:cs typeface="Comic Sans MS"/>
                <a:sym typeface="Comic Sans MS"/>
              </a:rPr>
              <a:t>Respect</a:t>
            </a:r>
          </a:p>
          <a:p>
            <a:pPr marL="0" lvl="0" indent="0" algn="ctr" rtl="0">
              <a:spcBef>
                <a:spcPts val="0"/>
              </a:spcBef>
              <a:spcAft>
                <a:spcPts val="0"/>
              </a:spcAft>
              <a:buNone/>
            </a:pPr>
            <a:r>
              <a:rPr lang="en-GB" sz="900" b="1" i="1" dirty="0">
                <a:solidFill>
                  <a:schemeClr val="dk1"/>
                </a:solidFill>
                <a:latin typeface="Comic Sans MS"/>
                <a:ea typeface="Comic Sans MS"/>
                <a:cs typeface="Comic Sans MS"/>
                <a:sym typeface="Comic Sans MS"/>
              </a:rPr>
              <a:t>Peter 2:17:</a:t>
            </a:r>
          </a:p>
          <a:p>
            <a:pPr marL="0" lvl="0" indent="0" algn="ctr" rtl="0">
              <a:spcBef>
                <a:spcPts val="0"/>
              </a:spcBef>
              <a:spcAft>
                <a:spcPts val="0"/>
              </a:spcAft>
              <a:buNone/>
            </a:pPr>
            <a:endParaRPr lang="en-GB" sz="900" b="1" i="1" dirty="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en-GB" sz="900" b="1" i="1" dirty="0">
                <a:solidFill>
                  <a:schemeClr val="dk1"/>
                </a:solidFill>
                <a:latin typeface="Comic Sans MS"/>
                <a:ea typeface="Comic Sans MS"/>
                <a:cs typeface="Comic Sans MS"/>
                <a:sym typeface="Comic Sans MS"/>
              </a:rPr>
              <a:t>"Show</a:t>
            </a:r>
          </a:p>
          <a:p>
            <a:pPr marL="0" lvl="0" indent="0" algn="ctr" rtl="0">
              <a:spcBef>
                <a:spcPts val="0"/>
              </a:spcBef>
              <a:spcAft>
                <a:spcPts val="0"/>
              </a:spcAft>
              <a:buNone/>
            </a:pPr>
            <a:r>
              <a:rPr lang="en-GB" sz="900" b="1" i="1" dirty="0">
                <a:solidFill>
                  <a:schemeClr val="dk1"/>
                </a:solidFill>
                <a:latin typeface="Comic Sans MS"/>
                <a:ea typeface="Comic Sans MS"/>
                <a:cs typeface="Comic Sans MS"/>
                <a:sym typeface="Comic Sans MS"/>
              </a:rPr>
              <a:t>proper</a:t>
            </a:r>
          </a:p>
          <a:p>
            <a:pPr marL="0" lvl="0" indent="0" algn="ctr" rtl="0">
              <a:spcBef>
                <a:spcPts val="0"/>
              </a:spcBef>
              <a:spcAft>
                <a:spcPts val="0"/>
              </a:spcAft>
              <a:buNone/>
            </a:pPr>
            <a:r>
              <a:rPr lang="en-GB" sz="900" b="1" i="1" dirty="0">
                <a:solidFill>
                  <a:schemeClr val="dk1"/>
                </a:solidFill>
                <a:latin typeface="Comic Sans MS"/>
                <a:ea typeface="Comic Sans MS"/>
                <a:cs typeface="Comic Sans MS"/>
                <a:sym typeface="Comic Sans MS"/>
              </a:rPr>
              <a:t>respect to</a:t>
            </a:r>
          </a:p>
          <a:p>
            <a:pPr marL="0" lvl="0" indent="0" algn="ctr" rtl="0">
              <a:spcBef>
                <a:spcPts val="0"/>
              </a:spcBef>
              <a:spcAft>
                <a:spcPts val="0"/>
              </a:spcAft>
              <a:buNone/>
            </a:pPr>
            <a:r>
              <a:rPr lang="en-GB" sz="900" b="1" i="1" dirty="0">
                <a:solidFill>
                  <a:schemeClr val="dk1"/>
                </a:solidFill>
                <a:latin typeface="Comic Sans MS"/>
                <a:ea typeface="Comic Sans MS"/>
                <a:cs typeface="Comic Sans MS"/>
                <a:sym typeface="Comic Sans MS"/>
              </a:rPr>
              <a:t>everyone".</a:t>
            </a:r>
          </a:p>
        </p:txBody>
      </p:sp>
      <p:sp>
        <p:nvSpPr>
          <p:cNvPr id="69" name="Google Shape;69;p13">
            <a:extLst>
              <a:ext uri="{FF2B5EF4-FFF2-40B4-BE49-F238E27FC236}">
                <a16:creationId xmlns:a16="http://schemas.microsoft.com/office/drawing/2014/main" id="{F18CF491-49E7-0E3B-4A25-51F16DC9A0BF}"/>
              </a:ext>
            </a:extLst>
          </p:cNvPr>
          <p:cNvSpPr txBox="1"/>
          <p:nvPr/>
        </p:nvSpPr>
        <p:spPr>
          <a:xfrm>
            <a:off x="5006075" y="2023671"/>
            <a:ext cx="3843900" cy="661939"/>
          </a:xfrm>
          <a:prstGeom prst="rect">
            <a:avLst/>
          </a:prstGeom>
          <a:noFill/>
          <a:ln w="38100" cap="flat" cmpd="sng">
            <a:solidFill>
              <a:srgbClr val="783F0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dirty="0">
                <a:solidFill>
                  <a:schemeClr val="dk1"/>
                </a:solidFill>
                <a:latin typeface="Comic Sans MS"/>
                <a:ea typeface="Comic Sans MS"/>
                <a:cs typeface="Comic Sans MS"/>
                <a:sym typeface="Comic Sans MS"/>
              </a:rPr>
              <a:t>ICT: This half term we will be using Scratch Junior to create, debug and create a range of retro style computer games. </a:t>
            </a:r>
            <a:endParaRPr sz="1000" dirty="0">
              <a:solidFill>
                <a:schemeClr val="dk1"/>
              </a:solidFill>
              <a:latin typeface="Comic Sans MS"/>
              <a:ea typeface="Comic Sans MS"/>
              <a:cs typeface="Comic Sans MS"/>
              <a:sym typeface="Comic Sans MS"/>
            </a:endParaRPr>
          </a:p>
        </p:txBody>
      </p:sp>
      <p:pic>
        <p:nvPicPr>
          <p:cNvPr id="3" name="Picture 2">
            <a:extLst>
              <a:ext uri="{FF2B5EF4-FFF2-40B4-BE49-F238E27FC236}">
                <a16:creationId xmlns:a16="http://schemas.microsoft.com/office/drawing/2014/main" id="{FBF307A7-4BF1-A62A-7B4E-E7929C025F88}"/>
              </a:ext>
            </a:extLst>
          </p:cNvPr>
          <p:cNvPicPr>
            <a:picLocks noChangeAspect="1"/>
          </p:cNvPicPr>
          <p:nvPr/>
        </p:nvPicPr>
        <p:blipFill>
          <a:blip r:embed="rId4"/>
          <a:stretch>
            <a:fillRect/>
          </a:stretch>
        </p:blipFill>
        <p:spPr>
          <a:xfrm>
            <a:off x="3984820" y="876925"/>
            <a:ext cx="919774" cy="1203038"/>
          </a:xfrm>
          <a:prstGeom prst="rect">
            <a:avLst/>
          </a:prstGeom>
        </p:spPr>
      </p:pic>
      <p:pic>
        <p:nvPicPr>
          <p:cNvPr id="5" name="Picture 4">
            <a:extLst>
              <a:ext uri="{FF2B5EF4-FFF2-40B4-BE49-F238E27FC236}">
                <a16:creationId xmlns:a16="http://schemas.microsoft.com/office/drawing/2014/main" id="{D4CBF7BA-7125-3769-819D-D4450193101A}"/>
              </a:ext>
            </a:extLst>
          </p:cNvPr>
          <p:cNvPicPr>
            <a:picLocks noChangeAspect="1"/>
          </p:cNvPicPr>
          <p:nvPr/>
        </p:nvPicPr>
        <p:blipFill>
          <a:blip r:embed="rId5"/>
          <a:stretch>
            <a:fillRect/>
          </a:stretch>
        </p:blipFill>
        <p:spPr>
          <a:xfrm>
            <a:off x="3902214" y="2173575"/>
            <a:ext cx="1065610" cy="923767"/>
          </a:xfrm>
          <a:prstGeom prst="rect">
            <a:avLst/>
          </a:prstGeom>
        </p:spPr>
      </p:pic>
    </p:spTree>
    <p:extLst>
      <p:ext uri="{BB962C8B-B14F-4D97-AF65-F5344CB8AC3E}">
        <p14:creationId xmlns:p14="http://schemas.microsoft.com/office/powerpoint/2010/main" val="9537420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375</Words>
  <Application>Microsoft Office PowerPoint</Application>
  <PresentationFormat>On-screen Show (16:9)</PresentationFormat>
  <Paragraphs>26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Comic Sans MS</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Steve Fowler</dc:creator>
  <cp:lastModifiedBy>Steve Fowler</cp:lastModifiedBy>
  <cp:revision>3</cp:revision>
  <dcterms:modified xsi:type="dcterms:W3CDTF">2026-02-20T13:32:46Z</dcterms:modified>
</cp:coreProperties>
</file>