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8" d="100"/>
          <a:sy n="128" d="100"/>
        </p:scale>
        <p:origin x="1134" y="3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79225" y="293925"/>
            <a:ext cx="2983200" cy="22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81083" y="143650"/>
            <a:ext cx="3678300" cy="3729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Year 5 - Spring 1 2026</a:t>
            </a:r>
            <a:endParaRPr sz="12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971900" y="143650"/>
            <a:ext cx="3843900" cy="3729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Teachers: Mrs. Fowler</a:t>
            </a:r>
            <a:endParaRPr sz="12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05603" y="682673"/>
            <a:ext cx="3757200" cy="1127100"/>
          </a:xfrm>
          <a:prstGeom prst="rect">
            <a:avLst/>
          </a:prstGeom>
          <a:noFill/>
          <a:ln w="38100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1200" dirty="0">
                <a:solidFill>
                  <a:schemeClr val="dk1"/>
                </a:solidFill>
                <a:latin typeface="Comic Sans MS" panose="030F0702030302020204" pitchFamily="66" charset="0"/>
                <a:ea typeface="Comic Sans MS"/>
                <a:cs typeface="Comic Sans MS"/>
                <a:sym typeface="Comic Sans MS"/>
              </a:rPr>
              <a:t>English - </a:t>
            </a:r>
            <a:r>
              <a:rPr lang="en-GB" sz="1000" dirty="0">
                <a:solidFill>
                  <a:schemeClr val="dk1"/>
                </a:solidFill>
                <a:latin typeface="Comic Sans MS" panose="030F0702030302020204" pitchFamily="66" charset="0"/>
                <a:ea typeface="Comic Sans MS"/>
                <a:cs typeface="Comic Sans MS"/>
                <a:sym typeface="Comic Sans MS"/>
              </a:rPr>
              <a:t>In English, we will begin by exploring the story ‘</a:t>
            </a:r>
            <a:r>
              <a:rPr lang="en-GB" sz="1000" b="1" dirty="0">
                <a:solidFill>
                  <a:schemeClr val="dk1"/>
                </a:solidFill>
                <a:latin typeface="Comic Sans MS" panose="030F0702030302020204" pitchFamily="66" charset="0"/>
                <a:ea typeface="Comic Sans MS"/>
                <a:cs typeface="Comic Sans MS"/>
                <a:sym typeface="Comic Sans MS"/>
              </a:rPr>
              <a:t>The Lizzie and Belle Mysteries</a:t>
            </a:r>
            <a:r>
              <a:rPr lang="en-GB" sz="1000" dirty="0">
                <a:solidFill>
                  <a:schemeClr val="dk1"/>
                </a:solidFill>
                <a:latin typeface="Comic Sans MS" panose="030F0702030302020204" pitchFamily="66" charset="0"/>
                <a:ea typeface="Comic Sans MS"/>
                <a:cs typeface="Comic Sans MS"/>
                <a:sym typeface="Comic Sans MS"/>
              </a:rPr>
              <a:t>’ by J. T. Williams, using it as inspiration to write our own </a:t>
            </a:r>
            <a:r>
              <a:rPr lang="en-GB" sz="1000" b="1" dirty="0">
                <a:solidFill>
                  <a:schemeClr val="dk1"/>
                </a:solidFill>
                <a:latin typeface="Comic Sans MS" panose="030F0702030302020204" pitchFamily="66" charset="0"/>
                <a:ea typeface="Comic Sans MS"/>
                <a:cs typeface="Comic Sans MS"/>
                <a:sym typeface="Comic Sans MS"/>
              </a:rPr>
              <a:t>diary recounts</a:t>
            </a:r>
            <a:r>
              <a:rPr lang="en-GB" sz="1000" dirty="0">
                <a:solidFill>
                  <a:schemeClr val="dk1"/>
                </a:solidFill>
                <a:latin typeface="Comic Sans MS" panose="030F0702030302020204" pitchFamily="66" charset="0"/>
                <a:ea typeface="Comic Sans MS"/>
                <a:cs typeface="Comic Sans MS"/>
                <a:sym typeface="Comic Sans MS"/>
              </a:rPr>
              <a:t>. Later in the term, we will study ‘</a:t>
            </a:r>
            <a:r>
              <a:rPr lang="en-GB" sz="1000" b="1" dirty="0">
                <a:solidFill>
                  <a:schemeClr val="dk1"/>
                </a:solidFill>
                <a:latin typeface="Comic Sans MS" panose="030F0702030302020204" pitchFamily="66" charset="0"/>
                <a:ea typeface="Comic Sans MS"/>
                <a:cs typeface="Comic Sans MS"/>
                <a:sym typeface="Comic Sans MS"/>
              </a:rPr>
              <a:t>’</a:t>
            </a:r>
            <a:r>
              <a:rPr lang="en-GB" sz="1000" b="1" dirty="0">
                <a:latin typeface="Comic Sans MS" panose="030F0702030302020204" pitchFamily="66" charset="0"/>
              </a:rPr>
              <a:t>The Wonderling</a:t>
            </a:r>
            <a:r>
              <a:rPr lang="en-GB" sz="1000" dirty="0">
                <a:latin typeface="Comic Sans MS" panose="030F0702030302020204" pitchFamily="66" charset="0"/>
              </a:rPr>
              <a:t>’’ by Mira Bartok </a:t>
            </a:r>
            <a:r>
              <a:rPr lang="en-GB" sz="1000" dirty="0">
                <a:solidFill>
                  <a:schemeClr val="dk1"/>
                </a:solidFill>
                <a:latin typeface="Comic Sans MS" panose="030F0702030302020204" pitchFamily="66" charset="0"/>
                <a:ea typeface="Comic Sans MS"/>
                <a:cs typeface="Comic Sans MS"/>
                <a:sym typeface="Comic Sans MS"/>
              </a:rPr>
              <a:t>and use the themes from the story to help us write a </a:t>
            </a:r>
            <a:r>
              <a:rPr lang="en-GB" sz="1000" b="1" dirty="0">
                <a:solidFill>
                  <a:schemeClr val="dk1"/>
                </a:solidFill>
                <a:latin typeface="Comic Sans MS" panose="030F0702030302020204" pitchFamily="66" charset="0"/>
                <a:ea typeface="Comic Sans MS"/>
                <a:cs typeface="Comic Sans MS"/>
                <a:sym typeface="Comic Sans MS"/>
              </a:rPr>
              <a:t>persuasive letter</a:t>
            </a:r>
            <a:r>
              <a:rPr lang="en-GB" sz="1000" dirty="0">
                <a:solidFill>
                  <a:schemeClr val="dk1"/>
                </a:solidFill>
                <a:latin typeface="Comic Sans MS" panose="030F0702030302020204" pitchFamily="66" charset="0"/>
                <a:ea typeface="Comic Sans MS"/>
                <a:cs typeface="Comic Sans MS"/>
                <a:sym typeface="Comic Sans MS"/>
              </a:rPr>
              <a:t>.</a:t>
            </a:r>
            <a:endParaRPr sz="1000" dirty="0">
              <a:solidFill>
                <a:schemeClr val="dk1"/>
              </a:solidFill>
              <a:latin typeface="Comic Sans MS" panose="030F0702030302020204" pitchFamily="66" charset="0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175" y="1907074"/>
            <a:ext cx="3757200" cy="1127100"/>
          </a:xfrm>
          <a:prstGeom prst="rect">
            <a:avLst/>
          </a:prstGeom>
          <a:noFill/>
          <a:ln w="381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Maths</a:t>
            </a:r>
            <a:r>
              <a:rPr lang="en-GB" sz="12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- </a:t>
            </a:r>
            <a:r>
              <a:rPr lang="en-GB" sz="10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As mathematicians, we will focus on using written methods for </a:t>
            </a:r>
            <a:r>
              <a:rPr lang="en-GB" sz="10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multiplication and division </a:t>
            </a:r>
            <a:r>
              <a:rPr lang="en-GB" sz="10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and apply this knowledge to solve a range of reasoning and problem-solving questions. We will develop our knowledge of </a:t>
            </a:r>
            <a:r>
              <a:rPr lang="en-GB" sz="10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fractions</a:t>
            </a:r>
            <a:r>
              <a:rPr lang="en-GB" sz="10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to multiply fractions, find fractions of amounts and to use fractions as operators. </a:t>
            </a:r>
            <a:endParaRPr sz="10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13400" y="3099963"/>
            <a:ext cx="3757200" cy="9546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Science</a:t>
            </a:r>
            <a:r>
              <a:rPr lang="en-GB" sz="12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– </a:t>
            </a:r>
            <a:r>
              <a:rPr lang="en-GB" sz="10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 science, we will investigate Properties and changes of material by researching the purpose and functionality, solutes and solvents also reversible and irreversible changes. Whilst developing a range of scientific skills we will also build our scientific vocabulary.</a:t>
            </a:r>
            <a:endParaRPr sz="1000" dirty="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22575" y="4133850"/>
            <a:ext cx="3757200" cy="818100"/>
          </a:xfrm>
          <a:prstGeom prst="rect">
            <a:avLst/>
          </a:prstGeom>
          <a:noFill/>
          <a:ln w="38100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12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RE</a:t>
            </a:r>
            <a:r>
              <a:rPr lang="en-GB" sz="12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- </a:t>
            </a:r>
            <a:r>
              <a:rPr lang="en-GB" sz="1000" b="1" dirty="0">
                <a:latin typeface="Comic Sans MS" panose="030F0702030302020204" pitchFamily="66" charset="0"/>
              </a:rPr>
              <a:t>What does it mean for a Jewish person  to follow God? </a:t>
            </a:r>
            <a:r>
              <a:rPr lang="en-GB" sz="1000" dirty="0">
                <a:latin typeface="Comic Sans MS" panose="030F0702030302020204" pitchFamily="66" charset="0"/>
              </a:rPr>
              <a:t>We will explore why the Torah is so important  to Jewish people and how it is used as a source</a:t>
            </a:r>
            <a:r>
              <a:rPr lang="en-GB" sz="1000" dirty="0">
                <a:solidFill>
                  <a:schemeClr val="dk1"/>
                </a:solidFill>
                <a:latin typeface="Comic Sans MS"/>
                <a:sym typeface="Comic Sans MS"/>
              </a:rPr>
              <a:t>.</a:t>
            </a:r>
            <a:endParaRPr lang="en-GB" dirty="0"/>
          </a:p>
        </p:txBody>
      </p:sp>
      <p:sp>
        <p:nvSpPr>
          <p:cNvPr id="61" name="Google Shape;61;p13"/>
          <p:cNvSpPr txBox="1"/>
          <p:nvPr/>
        </p:nvSpPr>
        <p:spPr>
          <a:xfrm>
            <a:off x="5025175" y="682675"/>
            <a:ext cx="3843900" cy="509100"/>
          </a:xfrm>
          <a:prstGeom prst="rect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Humanities-</a:t>
            </a:r>
            <a:r>
              <a:rPr lang="en-GB" sz="11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GB" sz="10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As geographers we will be investigating </a:t>
            </a:r>
            <a:r>
              <a:rPr lang="en-GB" sz="10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rivers</a:t>
            </a:r>
            <a:r>
              <a:rPr lang="en-GB" sz="10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of the world; focussing on features, map work and flooding.</a:t>
            </a:r>
            <a:endParaRPr sz="8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5007650" y="1280225"/>
            <a:ext cx="3843900" cy="509100"/>
          </a:xfrm>
          <a:prstGeom prst="rect">
            <a:avLst/>
          </a:prstGeom>
          <a:noFill/>
          <a:ln w="38100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12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DT -</a:t>
            </a:r>
            <a:r>
              <a:rPr lang="en-GB" sz="11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GB" sz="1000" dirty="0">
                <a:solidFill>
                  <a:schemeClr val="dk1"/>
                </a:solidFill>
                <a:latin typeface="Comic Sans MS" panose="030F0702030302020204" pitchFamily="66" charset="0"/>
                <a:ea typeface="Comic Sans MS"/>
                <a:cs typeface="Comic Sans MS"/>
                <a:sym typeface="Comic Sans MS"/>
              </a:rPr>
              <a:t>We will be learning about </a:t>
            </a:r>
            <a:r>
              <a:rPr lang="en-GB" sz="1000" b="1" dirty="0">
                <a:solidFill>
                  <a:schemeClr val="dk1"/>
                </a:solidFill>
                <a:latin typeface="Comic Sans MS" panose="030F0702030302020204" pitchFamily="66" charset="0"/>
                <a:ea typeface="Comic Sans MS"/>
                <a:cs typeface="Comic Sans MS"/>
                <a:sym typeface="Comic Sans MS"/>
              </a:rPr>
              <a:t>s</a:t>
            </a:r>
            <a:r>
              <a:rPr lang="en-GB" sz="1000" b="1" dirty="0">
                <a:latin typeface="Comic Sans MS" panose="030F0702030302020204" pitchFamily="66" charset="0"/>
              </a:rPr>
              <a:t>culpture and 3D</a:t>
            </a:r>
            <a:r>
              <a:rPr lang="en-GB" sz="1000" dirty="0">
                <a:latin typeface="Comic Sans MS" panose="030F0702030302020204" pitchFamily="66" charset="0"/>
              </a:rPr>
              <a:t>:</a:t>
            </a:r>
          </a:p>
          <a:p>
            <a:r>
              <a:rPr lang="en-GB" sz="1000" b="1" dirty="0">
                <a:latin typeface="Comic Sans MS" panose="030F0702030302020204" pitchFamily="66" charset="0"/>
              </a:rPr>
              <a:t>interactive installations</a:t>
            </a:r>
            <a:r>
              <a:rPr lang="en-GB" sz="1000" dirty="0">
                <a:latin typeface="Comic Sans MS" panose="030F0702030302020204" pitchFamily="66" charset="0"/>
              </a:rPr>
              <a:t>.</a:t>
            </a:r>
          </a:p>
          <a:p>
            <a:br>
              <a:rPr lang="en-GB" sz="800" dirty="0"/>
            </a:br>
            <a:endParaRPr sz="7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5025175" y="2719125"/>
            <a:ext cx="3843900" cy="439200"/>
          </a:xfrm>
          <a:prstGeom prst="rect">
            <a:avLst/>
          </a:prstGeom>
          <a:noFill/>
          <a:ln w="381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GB" sz="1000" b="1" dirty="0">
                <a:solidFill>
                  <a:schemeClr val="dk1"/>
                </a:solidFill>
                <a:latin typeface="Comic Sans MS" panose="030F0702030302020204" pitchFamily="66" charset="0"/>
                <a:ea typeface="Comic Sans MS"/>
                <a:cs typeface="Comic Sans MS"/>
                <a:sym typeface="Comic Sans MS"/>
              </a:rPr>
              <a:t>Music – </a:t>
            </a:r>
            <a:r>
              <a:rPr lang="en-GB" sz="1000" dirty="0">
                <a:solidFill>
                  <a:schemeClr val="dk1"/>
                </a:solidFill>
                <a:latin typeface="Comic Sans MS" panose="030F0702030302020204" pitchFamily="66" charset="0"/>
                <a:ea typeface="Comic Sans MS"/>
                <a:cs typeface="Comic Sans MS"/>
                <a:sym typeface="Comic Sans MS"/>
              </a:rPr>
              <a:t>This unit </a:t>
            </a:r>
            <a:r>
              <a:rPr lang="en-GB" sz="1000" b="1" dirty="0">
                <a:solidFill>
                  <a:schemeClr val="dk1"/>
                </a:solidFill>
                <a:latin typeface="Comic Sans MS" panose="030F0702030302020204" pitchFamily="66" charset="0"/>
                <a:ea typeface="Comic Sans MS"/>
                <a:cs typeface="Comic Sans MS"/>
                <a:sym typeface="Comic Sans MS"/>
              </a:rPr>
              <a:t>‘</a:t>
            </a:r>
            <a:r>
              <a:rPr lang="en-GB" sz="1000" b="1" dirty="0">
                <a:latin typeface="Comic Sans MS" panose="030F0702030302020204" pitchFamily="66" charset="0"/>
              </a:rPr>
              <a:t>Make You Feel My Love</a:t>
            </a:r>
            <a:r>
              <a:rPr lang="en-GB" sz="1000" dirty="0">
                <a:latin typeface="Comic Sans MS" panose="030F0702030302020204" pitchFamily="66" charset="0"/>
              </a:rPr>
              <a:t>’ centres around appraising, learning and performing ballads.</a:t>
            </a:r>
            <a:endParaRPr sz="1000" dirty="0">
              <a:solidFill>
                <a:schemeClr val="dk1"/>
              </a:solidFill>
              <a:latin typeface="Comic Sans MS" panose="030F0702030302020204" pitchFamily="66" charset="0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5025175" y="3230325"/>
            <a:ext cx="3843900" cy="656100"/>
          </a:xfrm>
          <a:prstGeom prst="rect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PSHE: Keeping myself safe </a:t>
            </a:r>
            <a:r>
              <a:rPr lang="en-GB" sz="10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explores aspects of keeping safe; safe internet use, drugs and relationship education.</a:t>
            </a:r>
            <a:endParaRPr sz="1000" dirty="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038300" y="4502274"/>
            <a:ext cx="3843900" cy="509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PE - </a:t>
            </a:r>
            <a:r>
              <a:rPr lang="en-GB" sz="10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This half term we will have </a:t>
            </a:r>
            <a:r>
              <a:rPr lang="en-GB" sz="10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Gym on a Thursday and swimming on a Friday</a:t>
            </a:r>
            <a:r>
              <a:rPr lang="en-GB" sz="11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. </a:t>
            </a:r>
            <a:endParaRPr sz="7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5021374" y="3969476"/>
            <a:ext cx="3843900" cy="439200"/>
          </a:xfrm>
          <a:prstGeom prst="rect">
            <a:avLst/>
          </a:prstGeom>
          <a:noFill/>
          <a:ln w="38100" cap="flat" cmpd="sng">
            <a:solidFill>
              <a:srgbClr val="ED51D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12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French - </a:t>
            </a:r>
            <a:r>
              <a:rPr lang="en-GB" sz="1000" b="1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‘Ma famille’ </a:t>
            </a:r>
            <a:r>
              <a:rPr lang="en-GB" sz="1000" dirty="0">
                <a:solidFill>
                  <a:schemeClr val="tx1"/>
                </a:solidFill>
              </a:rPr>
              <a:t>is centred around </a:t>
            </a: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naming family members, describing them and counting to 100.</a:t>
            </a:r>
          </a:p>
          <a:p>
            <a:br>
              <a:rPr lang="en-GB" sz="800" dirty="0"/>
            </a:br>
            <a:endParaRPr sz="7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67" name="Google Shape;6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84070" y="72353"/>
            <a:ext cx="656100" cy="6561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3"/>
          <p:cNvSpPr txBox="1"/>
          <p:nvPr/>
        </p:nvSpPr>
        <p:spPr>
          <a:xfrm>
            <a:off x="3979889" y="3350302"/>
            <a:ext cx="950836" cy="1601698"/>
          </a:xfrm>
          <a:prstGeom prst="rect">
            <a:avLst/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Our core value this term is:</a:t>
            </a:r>
            <a:endParaRPr sz="10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LOVE</a:t>
            </a:r>
            <a:endParaRPr sz="10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 i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 b="1" i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John 15:12: </a:t>
            </a:r>
            <a:endParaRPr sz="900" b="1" i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 i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"Love one another other as I have loved you"</a:t>
            </a:r>
            <a:endParaRPr sz="1000" i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5006075" y="1828800"/>
            <a:ext cx="3843900" cy="796850"/>
          </a:xfrm>
          <a:prstGeom prst="rect">
            <a:avLst/>
          </a:prstGeom>
          <a:noFill/>
          <a:ln w="38100" cap="flat" cmpd="sng">
            <a:solidFill>
              <a:srgbClr val="783F0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ICT: Our unit is called ‘</a:t>
            </a:r>
            <a:r>
              <a:rPr lang="en-GB" sz="10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Building Collaborative websites</a:t>
            </a:r>
            <a:r>
              <a:rPr lang="en-GB" sz="10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’ and  uses Google apps for collaborative research as well as planning and creation of a group website, considering the design and consistency of the site</a:t>
            </a:r>
            <a:r>
              <a:rPr lang="en-GB" sz="11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endParaRPr sz="10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E691277-1B2E-B49B-73BD-63DA2DAC38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4966" y="742013"/>
            <a:ext cx="892660" cy="137441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C508378-58C5-2D85-4558-B93E6017AB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9564" y="2121107"/>
            <a:ext cx="784822" cy="120975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384</Words>
  <Application>Microsoft Office PowerPoint</Application>
  <PresentationFormat>On-screen Show (16:9)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Steve Fowler</dc:creator>
  <cp:lastModifiedBy>Steve Fowler</cp:lastModifiedBy>
  <cp:revision>3</cp:revision>
  <dcterms:modified xsi:type="dcterms:W3CDTF">2026-02-20T13:32:12Z</dcterms:modified>
</cp:coreProperties>
</file>