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8" d="100"/>
          <a:sy n="128" d="100"/>
        </p:scale>
        <p:origin x="1134" y="33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languageangels.com/schools/public/uploads/pupil_vocabulary/1698154967.pdf" TargetMode="External"/><Relationship Id="rId2" Type="http://schemas.openxmlformats.org/officeDocument/2006/relationships/notesSlide" Target="../notesSlides/notesSlide1.xml"/><Relationship Id="rId1" Type="http://schemas.openxmlformats.org/officeDocument/2006/relationships/slideLayout" Target="../slideLayouts/slideLayout1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279225" y="293925"/>
            <a:ext cx="2983200" cy="220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1800">
              <a:solidFill>
                <a:schemeClr val="dk2"/>
              </a:solidFill>
            </a:endParaRPr>
          </a:p>
        </p:txBody>
      </p:sp>
      <p:sp>
        <p:nvSpPr>
          <p:cNvPr id="55" name="Google Shape;55;p13"/>
          <p:cNvSpPr txBox="1"/>
          <p:nvPr/>
        </p:nvSpPr>
        <p:spPr>
          <a:xfrm>
            <a:off x="181083" y="143650"/>
            <a:ext cx="3678300" cy="3729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dirty="0">
                <a:solidFill>
                  <a:schemeClr val="dk1"/>
                </a:solidFill>
                <a:latin typeface="Comic Sans MS"/>
                <a:ea typeface="Comic Sans MS"/>
                <a:cs typeface="Comic Sans MS"/>
                <a:sym typeface="Comic Sans MS"/>
              </a:rPr>
              <a:t>Year 5 - Spring 2 2026</a:t>
            </a:r>
            <a:endParaRPr sz="1200" b="1" dirty="0">
              <a:solidFill>
                <a:schemeClr val="dk1"/>
              </a:solidFill>
              <a:latin typeface="Comic Sans MS"/>
              <a:ea typeface="Comic Sans MS"/>
              <a:cs typeface="Comic Sans MS"/>
              <a:sym typeface="Comic Sans MS"/>
            </a:endParaRPr>
          </a:p>
        </p:txBody>
      </p:sp>
      <p:sp>
        <p:nvSpPr>
          <p:cNvPr id="56" name="Google Shape;56;p13"/>
          <p:cNvSpPr txBox="1"/>
          <p:nvPr/>
        </p:nvSpPr>
        <p:spPr>
          <a:xfrm>
            <a:off x="4971900" y="143650"/>
            <a:ext cx="3843900" cy="3729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dirty="0">
                <a:solidFill>
                  <a:schemeClr val="dk1"/>
                </a:solidFill>
                <a:latin typeface="Comic Sans MS"/>
                <a:ea typeface="Comic Sans MS"/>
                <a:cs typeface="Comic Sans MS"/>
                <a:sym typeface="Comic Sans MS"/>
              </a:rPr>
              <a:t>Teachers: Mrs. Fowler</a:t>
            </a:r>
            <a:endParaRPr sz="1200" b="1" dirty="0">
              <a:solidFill>
                <a:schemeClr val="dk1"/>
              </a:solidFill>
              <a:latin typeface="Comic Sans MS"/>
              <a:ea typeface="Comic Sans MS"/>
              <a:cs typeface="Comic Sans MS"/>
              <a:sym typeface="Comic Sans MS"/>
            </a:endParaRPr>
          </a:p>
        </p:txBody>
      </p:sp>
      <p:sp>
        <p:nvSpPr>
          <p:cNvPr id="57" name="Google Shape;57;p13"/>
          <p:cNvSpPr txBox="1"/>
          <p:nvPr/>
        </p:nvSpPr>
        <p:spPr>
          <a:xfrm>
            <a:off x="105602" y="607102"/>
            <a:ext cx="3874287" cy="1259173"/>
          </a:xfrm>
          <a:prstGeom prst="rect">
            <a:avLst/>
          </a:prstGeom>
          <a:noFill/>
          <a:ln w="38100" cap="flat" cmpd="sng">
            <a:solidFill>
              <a:srgbClr val="741B47"/>
            </a:solidFill>
            <a:prstDash val="solid"/>
            <a:round/>
            <a:headEnd type="none" w="sm" len="sm"/>
            <a:tailEnd type="none" w="sm" len="sm"/>
          </a:ln>
        </p:spPr>
        <p:txBody>
          <a:bodyPr spcFirstLastPara="1" wrap="square" lIns="91425" tIns="91425" rIns="91425" bIns="91425" anchor="t" anchorCtr="0">
            <a:noAutofit/>
          </a:bodyPr>
          <a:lstStyle/>
          <a:p>
            <a:r>
              <a:rPr lang="en-GB" sz="900" b="1" dirty="0">
                <a:solidFill>
                  <a:schemeClr val="dk1"/>
                </a:solidFill>
                <a:latin typeface="Comic Sans MS" panose="030F0702030302020204" pitchFamily="66" charset="0"/>
                <a:ea typeface="Comic Sans MS"/>
                <a:cs typeface="Comic Sans MS"/>
                <a:sym typeface="Comic Sans MS"/>
              </a:rPr>
              <a:t>E</a:t>
            </a:r>
            <a:r>
              <a:rPr lang="en-GB" sz="900" b="1" dirty="0">
                <a:latin typeface="Comic Sans MS" panose="030F0702030302020204" pitchFamily="66" charset="0"/>
              </a:rPr>
              <a:t>nglish: </a:t>
            </a:r>
            <a:r>
              <a:rPr lang="en-GB" sz="900" dirty="0">
                <a:latin typeface="Comic Sans MS" panose="030F0702030302020204" pitchFamily="66" charset="0"/>
              </a:rPr>
              <a:t>Children will explore their core text to develop narrative writing, focusing on descriptive language. They will practise selecting ambitious vocabulary and crafting sentences to build mood and atmosphere.</a:t>
            </a:r>
          </a:p>
          <a:p>
            <a:r>
              <a:rPr lang="en-GB" sz="900" dirty="0">
                <a:latin typeface="Comic Sans MS" panose="030F0702030302020204" pitchFamily="66" charset="0"/>
              </a:rPr>
              <a:t>Children will also apply these skills to write an explanation text linked to the next core book, learning how to organise ideas into clear sections, use subject-specific vocabulary and explain processes in a logical sequence.</a:t>
            </a:r>
          </a:p>
        </p:txBody>
      </p:sp>
      <p:sp>
        <p:nvSpPr>
          <p:cNvPr id="58" name="Google Shape;58;p13"/>
          <p:cNvSpPr txBox="1"/>
          <p:nvPr/>
        </p:nvSpPr>
        <p:spPr>
          <a:xfrm>
            <a:off x="102174" y="1907074"/>
            <a:ext cx="3772783" cy="1127100"/>
          </a:xfrm>
          <a:prstGeom prst="rect">
            <a:avLst/>
          </a:prstGeom>
          <a:noFill/>
          <a:ln w="38100" cap="flat" cmpd="sng">
            <a:solidFill>
              <a:srgbClr val="3C78D8"/>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dirty="0">
                <a:solidFill>
                  <a:schemeClr val="dk1"/>
                </a:solidFill>
                <a:latin typeface="Comic Sans MS"/>
                <a:ea typeface="Comic Sans MS"/>
                <a:cs typeface="Comic Sans MS"/>
                <a:sym typeface="Comic Sans MS"/>
              </a:rPr>
              <a:t>Maths</a:t>
            </a:r>
            <a:r>
              <a:rPr lang="en-GB" sz="1200" dirty="0">
                <a:solidFill>
                  <a:schemeClr val="dk1"/>
                </a:solidFill>
                <a:latin typeface="Comic Sans MS"/>
                <a:ea typeface="Comic Sans MS"/>
                <a:cs typeface="Comic Sans MS"/>
                <a:sym typeface="Comic Sans MS"/>
              </a:rPr>
              <a:t> - </a:t>
            </a:r>
            <a:r>
              <a:rPr lang="en-GB" sz="1000" dirty="0">
                <a:solidFill>
                  <a:schemeClr val="dk1"/>
                </a:solidFill>
                <a:latin typeface="Comic Sans MS"/>
                <a:ea typeface="Comic Sans MS"/>
                <a:cs typeface="Comic Sans MS"/>
                <a:sym typeface="Comic Sans MS"/>
              </a:rPr>
              <a:t>As mathematicians, we will focus on division using written methods, multiplying fractions and finding fractions of amounts, decimals  up to three decimal places, ordering, rounding and comparing and percentages. Finally, we will focus on perimeter of rectilinear shapes and polygons and then area of rectilinear and compound shapes.</a:t>
            </a:r>
            <a:endParaRPr sz="1000" dirty="0">
              <a:solidFill>
                <a:schemeClr val="dk1"/>
              </a:solidFill>
              <a:latin typeface="Comic Sans MS"/>
              <a:ea typeface="Comic Sans MS"/>
              <a:cs typeface="Comic Sans MS"/>
              <a:sym typeface="Comic Sans MS"/>
            </a:endParaRPr>
          </a:p>
        </p:txBody>
      </p:sp>
      <p:sp>
        <p:nvSpPr>
          <p:cNvPr id="59" name="Google Shape;59;p13"/>
          <p:cNvSpPr txBox="1"/>
          <p:nvPr/>
        </p:nvSpPr>
        <p:spPr>
          <a:xfrm>
            <a:off x="113400" y="3099963"/>
            <a:ext cx="3757200" cy="954600"/>
          </a:xfrm>
          <a:prstGeom prst="rect">
            <a:avLst/>
          </a:prstGeom>
          <a:noFill/>
          <a:ln w="38100"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dirty="0">
                <a:solidFill>
                  <a:schemeClr val="dk1"/>
                </a:solidFill>
                <a:latin typeface="Comic Sans MS"/>
                <a:ea typeface="Comic Sans MS"/>
                <a:cs typeface="Comic Sans MS"/>
                <a:sym typeface="Comic Sans MS"/>
              </a:rPr>
              <a:t>Science</a:t>
            </a:r>
            <a:r>
              <a:rPr lang="en-GB" sz="1200" dirty="0">
                <a:solidFill>
                  <a:schemeClr val="dk1"/>
                </a:solidFill>
                <a:latin typeface="Comic Sans MS"/>
                <a:ea typeface="Comic Sans MS"/>
                <a:cs typeface="Comic Sans MS"/>
                <a:sym typeface="Comic Sans MS"/>
              </a:rPr>
              <a:t> – </a:t>
            </a:r>
            <a:r>
              <a:rPr lang="en-GB" sz="1000" dirty="0">
                <a:solidFill>
                  <a:schemeClr val="dk1"/>
                </a:solidFill>
                <a:latin typeface="Comic Sans MS"/>
                <a:ea typeface="Comic Sans MS"/>
                <a:cs typeface="Comic Sans MS"/>
                <a:sym typeface="Comic Sans MS"/>
              </a:rPr>
              <a:t>In science, we will continue to explore materials, their properties and purpose, investigate solutes and solvents also reversible and irreversible changes. Whilst developing a range of scientific skills we will also build our scientific vocabulary.</a:t>
            </a:r>
            <a:endParaRPr sz="1000" dirty="0">
              <a:solidFill>
                <a:schemeClr val="dk2"/>
              </a:solidFill>
              <a:latin typeface="Comic Sans MS"/>
              <a:ea typeface="Comic Sans MS"/>
              <a:cs typeface="Comic Sans MS"/>
              <a:sym typeface="Comic Sans MS"/>
            </a:endParaRPr>
          </a:p>
        </p:txBody>
      </p:sp>
      <p:sp>
        <p:nvSpPr>
          <p:cNvPr id="60" name="Google Shape;60;p13"/>
          <p:cNvSpPr txBox="1"/>
          <p:nvPr/>
        </p:nvSpPr>
        <p:spPr>
          <a:xfrm>
            <a:off x="127416" y="4148841"/>
            <a:ext cx="3757200" cy="818100"/>
          </a:xfrm>
          <a:prstGeom prst="rect">
            <a:avLst/>
          </a:prstGeom>
          <a:noFill/>
          <a:ln w="38100" cap="flat" cmpd="sng">
            <a:solidFill>
              <a:srgbClr val="1C4587"/>
            </a:solidFill>
            <a:prstDash val="solid"/>
            <a:round/>
            <a:headEnd type="none" w="sm" len="sm"/>
            <a:tailEnd type="none" w="sm" len="sm"/>
          </a:ln>
        </p:spPr>
        <p:txBody>
          <a:bodyPr spcFirstLastPara="1" wrap="square" lIns="91425" tIns="91425" rIns="91425" bIns="91425" anchor="t" anchorCtr="0">
            <a:noAutofit/>
          </a:bodyPr>
          <a:lstStyle/>
          <a:p>
            <a:r>
              <a:rPr lang="en-GB" sz="1200" b="1" dirty="0">
                <a:solidFill>
                  <a:schemeClr val="dk1"/>
                </a:solidFill>
                <a:latin typeface="Comic Sans MS"/>
                <a:ea typeface="Comic Sans MS"/>
                <a:cs typeface="Comic Sans MS"/>
                <a:sym typeface="Comic Sans MS"/>
              </a:rPr>
              <a:t>RE</a:t>
            </a:r>
            <a:r>
              <a:rPr lang="en-GB" sz="1200" dirty="0">
                <a:solidFill>
                  <a:schemeClr val="dk1"/>
                </a:solidFill>
                <a:latin typeface="Comic Sans MS"/>
                <a:ea typeface="Comic Sans MS"/>
                <a:cs typeface="Comic Sans MS"/>
                <a:sym typeface="Comic Sans MS"/>
              </a:rPr>
              <a:t> - </a:t>
            </a:r>
            <a:r>
              <a:rPr lang="en-US" sz="1000" b="1" i="0" u="none" strike="noStrike" dirty="0">
                <a:solidFill>
                  <a:srgbClr val="000000"/>
                </a:solidFill>
                <a:effectLst/>
                <a:latin typeface="Comic Sans MS" panose="030F0702030302020204" pitchFamily="66" charset="0"/>
              </a:rPr>
              <a:t>What do Christians believe Jesus did to ‘save’ human beings? </a:t>
            </a:r>
            <a:r>
              <a:rPr lang="en-US" sz="1000" i="0" u="none" strike="noStrike" dirty="0">
                <a:solidFill>
                  <a:srgbClr val="000000"/>
                </a:solidFill>
                <a:effectLst/>
                <a:latin typeface="Comic Sans MS" panose="030F0702030302020204" pitchFamily="66" charset="0"/>
              </a:rPr>
              <a:t>We will focus on </a:t>
            </a:r>
            <a:r>
              <a:rPr lang="en-US" sz="1000" b="1" i="0" u="none" strike="noStrike" dirty="0">
                <a:solidFill>
                  <a:srgbClr val="000000"/>
                </a:solidFill>
                <a:effectLst/>
                <a:latin typeface="Comic Sans MS" panose="030F0702030302020204" pitchFamily="66" charset="0"/>
              </a:rPr>
              <a:t>salvation </a:t>
            </a:r>
            <a:r>
              <a:rPr lang="en-US" sz="1000" i="0" u="none" strike="noStrike" dirty="0">
                <a:solidFill>
                  <a:srgbClr val="000000"/>
                </a:solidFill>
                <a:effectLst/>
                <a:latin typeface="Comic Sans MS" panose="030F0702030302020204" pitchFamily="66" charset="0"/>
              </a:rPr>
              <a:t>and explore stations of the cross, role in the Easter story and will focus on Holy Island as a local case study. </a:t>
            </a:r>
            <a:endParaRPr lang="en-GB" sz="1000" dirty="0"/>
          </a:p>
        </p:txBody>
      </p:sp>
      <p:sp>
        <p:nvSpPr>
          <p:cNvPr id="61" name="Google Shape;61;p13"/>
          <p:cNvSpPr txBox="1"/>
          <p:nvPr/>
        </p:nvSpPr>
        <p:spPr>
          <a:xfrm>
            <a:off x="5006075" y="556025"/>
            <a:ext cx="3863000" cy="635750"/>
          </a:xfrm>
          <a:prstGeom prst="rect">
            <a:avLst/>
          </a:prstGeom>
          <a:noFill/>
          <a:ln w="38100" cap="flat" cmpd="sng">
            <a:solidFill>
              <a:srgbClr val="6AA84F"/>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dirty="0">
                <a:solidFill>
                  <a:schemeClr val="dk1"/>
                </a:solidFill>
                <a:latin typeface="Comic Sans MS"/>
                <a:ea typeface="Comic Sans MS"/>
                <a:cs typeface="Comic Sans MS"/>
                <a:sym typeface="Comic Sans MS"/>
              </a:rPr>
              <a:t>Humanities-</a:t>
            </a:r>
            <a:r>
              <a:rPr lang="en-GB" sz="1100" b="1" dirty="0">
                <a:solidFill>
                  <a:schemeClr val="dk1"/>
                </a:solidFill>
                <a:latin typeface="Comic Sans MS"/>
                <a:ea typeface="Comic Sans MS"/>
                <a:cs typeface="Comic Sans MS"/>
                <a:sym typeface="Comic Sans MS"/>
              </a:rPr>
              <a:t> </a:t>
            </a:r>
            <a:r>
              <a:rPr lang="en-GB" sz="1000" dirty="0">
                <a:solidFill>
                  <a:schemeClr val="dk1"/>
                </a:solidFill>
                <a:latin typeface="Comic Sans MS"/>
                <a:ea typeface="Comic Sans MS"/>
                <a:cs typeface="Comic Sans MS"/>
                <a:sym typeface="Comic Sans MS"/>
              </a:rPr>
              <a:t>As historians we will explore the Tudors; was Henry VIII a fair ruler or tyrant, the many wives of Henry VIII, Elizabeth I and her royal progress’ and use evidence.</a:t>
            </a:r>
            <a:endParaRPr sz="800" dirty="0">
              <a:solidFill>
                <a:schemeClr val="dk1"/>
              </a:solidFill>
              <a:latin typeface="Comic Sans MS"/>
              <a:ea typeface="Comic Sans MS"/>
              <a:cs typeface="Comic Sans MS"/>
              <a:sym typeface="Comic Sans MS"/>
            </a:endParaRPr>
          </a:p>
        </p:txBody>
      </p:sp>
      <p:sp>
        <p:nvSpPr>
          <p:cNvPr id="62" name="Google Shape;62;p13"/>
          <p:cNvSpPr txBox="1"/>
          <p:nvPr/>
        </p:nvSpPr>
        <p:spPr>
          <a:xfrm>
            <a:off x="5007650" y="1280225"/>
            <a:ext cx="3843900" cy="509100"/>
          </a:xfrm>
          <a:prstGeom prst="rect">
            <a:avLst/>
          </a:prstGeom>
          <a:noFill/>
          <a:ln w="38100" cap="flat" cmpd="sng">
            <a:solidFill>
              <a:srgbClr val="CC0000"/>
            </a:solidFill>
            <a:prstDash val="solid"/>
            <a:round/>
            <a:headEnd type="none" w="sm" len="sm"/>
            <a:tailEnd type="none" w="sm" len="sm"/>
          </a:ln>
        </p:spPr>
        <p:txBody>
          <a:bodyPr spcFirstLastPara="1" wrap="square" lIns="91425" tIns="91425" rIns="91425" bIns="91425" anchor="t" anchorCtr="0">
            <a:noAutofit/>
          </a:bodyPr>
          <a:lstStyle/>
          <a:p>
            <a:r>
              <a:rPr lang="en-GB" sz="950" b="1" dirty="0">
                <a:solidFill>
                  <a:schemeClr val="dk1"/>
                </a:solidFill>
                <a:latin typeface="Comic Sans MS"/>
                <a:ea typeface="Comic Sans MS"/>
                <a:cs typeface="Comic Sans MS"/>
                <a:sym typeface="Comic Sans MS"/>
              </a:rPr>
              <a:t>DT - </a:t>
            </a:r>
            <a:r>
              <a:rPr lang="en-GB" sz="950" dirty="0">
                <a:solidFill>
                  <a:schemeClr val="dk1"/>
                </a:solidFill>
                <a:latin typeface="Comic Sans MS" panose="030F0702030302020204" pitchFamily="66" charset="0"/>
                <a:ea typeface="Comic Sans MS"/>
                <a:cs typeface="Comic Sans MS"/>
                <a:sym typeface="Comic Sans MS"/>
              </a:rPr>
              <a:t>We will be learning about </a:t>
            </a:r>
            <a:r>
              <a:rPr lang="en-US" sz="950" b="0" i="0" u="none" strike="noStrike" dirty="0">
                <a:solidFill>
                  <a:srgbClr val="000000"/>
                </a:solidFill>
                <a:effectLst/>
                <a:latin typeface="Comic Sans MS" panose="030F0702030302020204" pitchFamily="66" charset="0"/>
              </a:rPr>
              <a:t>Cooking and nutrition: </a:t>
            </a:r>
            <a:r>
              <a:rPr lang="en-US" sz="950" dirty="0">
                <a:latin typeface="Comic Sans MS" panose="030F0702030302020204" pitchFamily="66" charset="0"/>
              </a:rPr>
              <a:t>Making biscuits, taste testing, d</a:t>
            </a:r>
            <a:r>
              <a:rPr lang="en-US" sz="950" b="0" i="0" u="none" strike="noStrike" dirty="0">
                <a:solidFill>
                  <a:srgbClr val="000000"/>
                </a:solidFill>
                <a:effectLst/>
                <a:latin typeface="Comic Sans MS" panose="030F0702030302020204" pitchFamily="66" charset="0"/>
              </a:rPr>
              <a:t>eveloping a recipe and evaluating.</a:t>
            </a:r>
            <a:br>
              <a:rPr lang="en-GB" sz="1000" dirty="0"/>
            </a:br>
            <a:endParaRPr sz="1000" dirty="0">
              <a:solidFill>
                <a:schemeClr val="dk1"/>
              </a:solidFill>
              <a:latin typeface="Comic Sans MS"/>
              <a:ea typeface="Comic Sans MS"/>
              <a:cs typeface="Comic Sans MS"/>
              <a:sym typeface="Comic Sans MS"/>
            </a:endParaRPr>
          </a:p>
        </p:txBody>
      </p:sp>
      <p:sp>
        <p:nvSpPr>
          <p:cNvPr id="63" name="Google Shape;63;p13"/>
          <p:cNvSpPr txBox="1"/>
          <p:nvPr/>
        </p:nvSpPr>
        <p:spPr>
          <a:xfrm>
            <a:off x="5010185" y="2681650"/>
            <a:ext cx="3843900" cy="439200"/>
          </a:xfrm>
          <a:prstGeom prst="rect">
            <a:avLst/>
          </a:prstGeom>
          <a:noFill/>
          <a:ln w="38100" cap="flat" cmpd="sng">
            <a:solidFill>
              <a:srgbClr val="F1C232"/>
            </a:solidFill>
            <a:prstDash val="solid"/>
            <a:round/>
            <a:headEnd type="none" w="sm" len="sm"/>
            <a:tailEnd type="none" w="sm" len="sm"/>
          </a:ln>
        </p:spPr>
        <p:txBody>
          <a:bodyPr spcFirstLastPara="1" wrap="square" lIns="91425" tIns="91425" rIns="91425" bIns="91425" anchor="t" anchorCtr="0">
            <a:noAutofit/>
          </a:bodyPr>
          <a:lstStyle/>
          <a:p>
            <a:pPr lvl="0"/>
            <a:r>
              <a:rPr lang="en-GB" sz="1000" b="1" dirty="0">
                <a:solidFill>
                  <a:schemeClr val="dk1"/>
                </a:solidFill>
                <a:latin typeface="Comic Sans MS" panose="030F0702030302020204" pitchFamily="66" charset="0"/>
                <a:ea typeface="Comic Sans MS"/>
                <a:cs typeface="Comic Sans MS"/>
                <a:sym typeface="Comic Sans MS"/>
              </a:rPr>
              <a:t>Music – </a:t>
            </a:r>
            <a:r>
              <a:rPr lang="en-GB" sz="1000" dirty="0">
                <a:solidFill>
                  <a:schemeClr val="dk1"/>
                </a:solidFill>
                <a:latin typeface="Comic Sans MS" panose="030F0702030302020204" pitchFamily="66" charset="0"/>
                <a:ea typeface="Comic Sans MS"/>
                <a:cs typeface="Comic Sans MS"/>
                <a:sym typeface="Comic Sans MS"/>
              </a:rPr>
              <a:t>This unit is focussed on hip hop music and is entitled </a:t>
            </a:r>
            <a:r>
              <a:rPr lang="en-GB" sz="1000" b="1" dirty="0">
                <a:solidFill>
                  <a:schemeClr val="dk1"/>
                </a:solidFill>
                <a:latin typeface="Comic Sans MS" panose="030F0702030302020204" pitchFamily="66" charset="0"/>
                <a:ea typeface="Comic Sans MS"/>
                <a:cs typeface="Comic Sans MS"/>
                <a:sym typeface="Comic Sans MS"/>
              </a:rPr>
              <a:t>‘</a:t>
            </a:r>
            <a:r>
              <a:rPr lang="en-US" sz="1000" b="1" i="0" u="none" strike="noStrike" dirty="0">
                <a:solidFill>
                  <a:srgbClr val="000000"/>
                </a:solidFill>
                <a:effectLst/>
                <a:latin typeface="Comic Sans MS" panose="030F0702030302020204" pitchFamily="66" charset="0"/>
              </a:rPr>
              <a:t>The Fresh Prince of Bel-Air – Old school hip hop’</a:t>
            </a:r>
            <a:endParaRPr sz="1000" b="1" dirty="0">
              <a:solidFill>
                <a:schemeClr val="dk1"/>
              </a:solidFill>
              <a:latin typeface="Comic Sans MS" panose="030F0702030302020204" pitchFamily="66" charset="0"/>
              <a:ea typeface="Comic Sans MS"/>
              <a:cs typeface="Comic Sans MS"/>
              <a:sym typeface="Comic Sans MS"/>
            </a:endParaRPr>
          </a:p>
        </p:txBody>
      </p:sp>
      <p:sp>
        <p:nvSpPr>
          <p:cNvPr id="64" name="Google Shape;64;p13"/>
          <p:cNvSpPr txBox="1"/>
          <p:nvPr/>
        </p:nvSpPr>
        <p:spPr>
          <a:xfrm>
            <a:off x="5025175" y="3162925"/>
            <a:ext cx="3843900" cy="576500"/>
          </a:xfrm>
          <a:prstGeom prst="rect">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000" b="1" dirty="0">
                <a:solidFill>
                  <a:schemeClr val="dk1"/>
                </a:solidFill>
                <a:latin typeface="Comic Sans MS"/>
                <a:ea typeface="Comic Sans MS"/>
                <a:cs typeface="Comic Sans MS"/>
                <a:sym typeface="Comic Sans MS"/>
              </a:rPr>
              <a:t>PSHE: Rights and Responsibilities </a:t>
            </a:r>
            <a:r>
              <a:rPr lang="en-GB" sz="1000" dirty="0">
                <a:solidFill>
                  <a:schemeClr val="dk1"/>
                </a:solidFill>
                <a:latin typeface="Comic Sans MS"/>
                <a:ea typeface="Comic Sans MS"/>
                <a:cs typeface="Comic Sans MS"/>
                <a:sym typeface="Comic Sans MS"/>
              </a:rPr>
              <a:t>looking at health and wellbeing, media influence, aspirations and citizenship and being money wise.</a:t>
            </a:r>
            <a:endParaRPr sz="1000" dirty="0">
              <a:solidFill>
                <a:schemeClr val="dk2"/>
              </a:solidFill>
              <a:latin typeface="Comic Sans MS"/>
              <a:ea typeface="Comic Sans MS"/>
              <a:cs typeface="Comic Sans MS"/>
              <a:sym typeface="Comic Sans MS"/>
            </a:endParaRPr>
          </a:p>
        </p:txBody>
      </p:sp>
      <p:sp>
        <p:nvSpPr>
          <p:cNvPr id="65" name="Google Shape;65;p13"/>
          <p:cNvSpPr txBox="1"/>
          <p:nvPr/>
        </p:nvSpPr>
        <p:spPr>
          <a:xfrm>
            <a:off x="5038300" y="4517264"/>
            <a:ext cx="3843900" cy="509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dirty="0">
                <a:solidFill>
                  <a:schemeClr val="dk1"/>
                </a:solidFill>
                <a:latin typeface="Comic Sans MS"/>
                <a:ea typeface="Comic Sans MS"/>
                <a:cs typeface="Comic Sans MS"/>
                <a:sym typeface="Comic Sans MS"/>
              </a:rPr>
              <a:t>PE - </a:t>
            </a:r>
            <a:r>
              <a:rPr lang="en-GB" sz="1000" dirty="0">
                <a:solidFill>
                  <a:schemeClr val="dk1"/>
                </a:solidFill>
                <a:latin typeface="Comic Sans MS"/>
                <a:ea typeface="Comic Sans MS"/>
                <a:cs typeface="Comic Sans MS"/>
                <a:sym typeface="Comic Sans MS"/>
              </a:rPr>
              <a:t>This half term we will focus on skills linked to net and </a:t>
            </a:r>
            <a:endParaRPr sz="700" dirty="0">
              <a:solidFill>
                <a:schemeClr val="dk1"/>
              </a:solidFill>
              <a:latin typeface="Comic Sans MS"/>
              <a:ea typeface="Comic Sans MS"/>
              <a:cs typeface="Comic Sans MS"/>
              <a:sym typeface="Comic Sans MS"/>
            </a:endParaRPr>
          </a:p>
        </p:txBody>
      </p:sp>
      <p:sp>
        <p:nvSpPr>
          <p:cNvPr id="66" name="Google Shape;66;p13"/>
          <p:cNvSpPr txBox="1"/>
          <p:nvPr/>
        </p:nvSpPr>
        <p:spPr>
          <a:xfrm>
            <a:off x="5021374" y="3811425"/>
            <a:ext cx="3843900" cy="597251"/>
          </a:xfrm>
          <a:prstGeom prst="rect">
            <a:avLst/>
          </a:prstGeom>
          <a:noFill/>
          <a:ln w="38100" cap="flat" cmpd="sng">
            <a:solidFill>
              <a:srgbClr val="ED51DB"/>
            </a:solidFill>
            <a:prstDash val="solid"/>
            <a:round/>
            <a:headEnd type="none" w="sm" len="sm"/>
            <a:tailEnd type="none" w="sm" len="sm"/>
          </a:ln>
        </p:spPr>
        <p:txBody>
          <a:bodyPr spcFirstLastPara="1" wrap="square" lIns="91425" tIns="91425" rIns="91425" bIns="91425" anchor="t" anchorCtr="0">
            <a:noAutofit/>
          </a:bodyPr>
          <a:lstStyle/>
          <a:p>
            <a:pPr rtl="0">
              <a:spcBef>
                <a:spcPts val="0"/>
              </a:spcBef>
              <a:spcAft>
                <a:spcPts val="0"/>
              </a:spcAft>
            </a:pPr>
            <a:r>
              <a:rPr lang="en-GB" sz="1200" b="1" dirty="0">
                <a:solidFill>
                  <a:schemeClr val="dk1"/>
                </a:solidFill>
                <a:latin typeface="Comic Sans MS"/>
                <a:ea typeface="Comic Sans MS"/>
                <a:cs typeface="Comic Sans MS"/>
                <a:sym typeface="Comic Sans MS"/>
              </a:rPr>
              <a:t>French – </a:t>
            </a:r>
            <a:r>
              <a:rPr lang="en-GB" sz="1200" dirty="0">
                <a:solidFill>
                  <a:schemeClr val="dk1"/>
                </a:solidFill>
                <a:latin typeface="Comic Sans MS"/>
                <a:ea typeface="Comic Sans MS"/>
                <a:cs typeface="Comic Sans MS"/>
                <a:sym typeface="Comic Sans MS"/>
              </a:rPr>
              <a:t>We will complete </a:t>
            </a:r>
            <a:r>
              <a:rPr lang="en-GB" sz="1000" dirty="0">
                <a:solidFill>
                  <a:schemeClr val="tx1"/>
                </a:solidFill>
                <a:latin typeface="Comic Sans MS"/>
                <a:ea typeface="Comic Sans MS"/>
                <a:cs typeface="Comic Sans MS"/>
                <a:sym typeface="Comic Sans MS"/>
              </a:rPr>
              <a:t>‘Ma famille’ and next </a:t>
            </a:r>
            <a:r>
              <a:rPr lang="en-GB" sz="1000" i="0" strike="noStrike" dirty="0">
                <a:solidFill>
                  <a:srgbClr val="0000FF"/>
                </a:solidFill>
                <a:effectLst/>
                <a:latin typeface="Comic Sans MS" panose="030F0702030302020204" pitchFamily="66" charset="0"/>
                <a:hlinkClick r:id="rId3"/>
              </a:rPr>
              <a:t>As-</a:t>
            </a:r>
            <a:r>
              <a:rPr lang="en-GB" sz="1000" i="0" strike="noStrike" dirty="0" err="1">
                <a:solidFill>
                  <a:srgbClr val="0000FF"/>
                </a:solidFill>
                <a:effectLst/>
                <a:latin typeface="Comic Sans MS" panose="030F0702030302020204" pitchFamily="66" charset="0"/>
                <a:hlinkClick r:id="rId3"/>
              </a:rPr>
              <a:t>tu</a:t>
            </a:r>
            <a:r>
              <a:rPr lang="en-GB" sz="1000" i="0" strike="noStrike" dirty="0">
                <a:solidFill>
                  <a:srgbClr val="0000FF"/>
                </a:solidFill>
                <a:effectLst/>
                <a:latin typeface="Comic Sans MS" panose="030F0702030302020204" pitchFamily="66" charset="0"/>
                <a:hlinkClick r:id="rId3"/>
              </a:rPr>
              <a:t> un animal?</a:t>
            </a:r>
            <a:r>
              <a:rPr lang="en-GB" sz="1000" dirty="0"/>
              <a:t> To f</a:t>
            </a:r>
            <a:r>
              <a:rPr lang="en-GB" sz="1000" i="0" strike="noStrike" dirty="0">
                <a:solidFill>
                  <a:srgbClr val="000000"/>
                </a:solidFill>
                <a:effectLst/>
                <a:latin typeface="Comic Sans MS" panose="030F0702030302020204" pitchFamily="66" charset="0"/>
              </a:rPr>
              <a:t>ocus – pets and conjunctions to link simple sentences.</a:t>
            </a:r>
            <a:endParaRPr lang="en-GB" sz="1000" dirty="0">
              <a:effectLst/>
            </a:endParaRPr>
          </a:p>
          <a:p>
            <a:br>
              <a:rPr lang="en-GB" sz="1000" dirty="0"/>
            </a:br>
            <a:br>
              <a:rPr lang="en-GB" sz="800" dirty="0"/>
            </a:br>
            <a:endParaRPr sz="700" dirty="0">
              <a:solidFill>
                <a:schemeClr val="dk1"/>
              </a:solidFill>
              <a:latin typeface="Comic Sans MS"/>
              <a:ea typeface="Comic Sans MS"/>
              <a:cs typeface="Comic Sans MS"/>
              <a:sym typeface="Comic Sans MS"/>
            </a:endParaRPr>
          </a:p>
        </p:txBody>
      </p:sp>
      <p:pic>
        <p:nvPicPr>
          <p:cNvPr id="67" name="Google Shape;67;p13"/>
          <p:cNvPicPr preferRelativeResize="0"/>
          <p:nvPr/>
        </p:nvPicPr>
        <p:blipFill>
          <a:blip r:embed="rId4">
            <a:alphaModFix/>
          </a:blip>
          <a:stretch>
            <a:fillRect/>
          </a:stretch>
        </p:blipFill>
        <p:spPr>
          <a:xfrm>
            <a:off x="4114050" y="102333"/>
            <a:ext cx="656100" cy="656100"/>
          </a:xfrm>
          <a:prstGeom prst="rect">
            <a:avLst/>
          </a:prstGeom>
          <a:noFill/>
          <a:ln>
            <a:noFill/>
          </a:ln>
        </p:spPr>
      </p:pic>
      <p:sp>
        <p:nvSpPr>
          <p:cNvPr id="68" name="Google Shape;68;p13"/>
          <p:cNvSpPr txBox="1"/>
          <p:nvPr/>
        </p:nvSpPr>
        <p:spPr>
          <a:xfrm>
            <a:off x="4003125" y="2645764"/>
            <a:ext cx="927600" cy="2306237"/>
          </a:xfrm>
          <a:prstGeom prst="rect">
            <a:avLst/>
          </a:prstGeom>
          <a:noFill/>
          <a:ln w="38100" cap="flat" cmpd="sng">
            <a:solidFill>
              <a:schemeClr val="accent6"/>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sz="1000" dirty="0">
                <a:solidFill>
                  <a:schemeClr val="dk1"/>
                </a:solidFill>
                <a:latin typeface="Comic Sans MS"/>
                <a:ea typeface="Comic Sans MS"/>
                <a:cs typeface="Comic Sans MS"/>
                <a:sym typeface="Comic Sans MS"/>
              </a:rPr>
              <a:t>Our core value this term is:</a:t>
            </a:r>
          </a:p>
          <a:p>
            <a:pPr marL="0" lvl="0" indent="0" algn="ctr" rtl="0">
              <a:spcBef>
                <a:spcPts val="0"/>
              </a:spcBef>
              <a:spcAft>
                <a:spcPts val="0"/>
              </a:spcAft>
              <a:buNone/>
            </a:pPr>
            <a:r>
              <a:rPr lang="en-GB" sz="1000" dirty="0">
                <a:solidFill>
                  <a:schemeClr val="dk1"/>
                </a:solidFill>
                <a:latin typeface="Comic Sans MS"/>
                <a:ea typeface="Comic Sans MS"/>
                <a:cs typeface="Comic Sans MS"/>
                <a:sym typeface="Comic Sans MS"/>
              </a:rPr>
              <a:t>forgiveness</a:t>
            </a:r>
          </a:p>
          <a:p>
            <a:pPr lvl="0" algn="ctr"/>
            <a:r>
              <a:rPr lang="en-GB" sz="1000" i="1" dirty="0"/>
              <a:t>If you would you like any more information about our curriculum, please do not hesitate to get in touch. </a:t>
            </a:r>
            <a:endParaRPr lang="en-GB" sz="1000" i="1" dirty="0">
              <a:solidFill>
                <a:schemeClr val="dk1"/>
              </a:solidFill>
              <a:latin typeface="Comic Sans MS"/>
              <a:ea typeface="Comic Sans MS"/>
              <a:cs typeface="Comic Sans MS"/>
              <a:sym typeface="Comic Sans MS"/>
            </a:endParaRPr>
          </a:p>
        </p:txBody>
      </p:sp>
      <p:sp>
        <p:nvSpPr>
          <p:cNvPr id="69" name="Google Shape;69;p13"/>
          <p:cNvSpPr txBox="1"/>
          <p:nvPr/>
        </p:nvSpPr>
        <p:spPr>
          <a:xfrm>
            <a:off x="5006075" y="1828800"/>
            <a:ext cx="3843900" cy="796850"/>
          </a:xfrm>
          <a:prstGeom prst="rect">
            <a:avLst/>
          </a:prstGeom>
          <a:noFill/>
          <a:ln w="38100" cap="flat" cmpd="sng">
            <a:solidFill>
              <a:srgbClr val="783F04"/>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000" dirty="0">
                <a:solidFill>
                  <a:schemeClr val="dk1"/>
                </a:solidFill>
                <a:latin typeface="Comic Sans MS" panose="030F0702030302020204" pitchFamily="66" charset="0"/>
                <a:ea typeface="Comic Sans MS"/>
                <a:cs typeface="Comic Sans MS"/>
                <a:sym typeface="Comic Sans MS"/>
              </a:rPr>
              <a:t>ICT: Our unit is called ‘</a:t>
            </a:r>
            <a:r>
              <a:rPr lang="en-GB" sz="1000" b="1" dirty="0">
                <a:solidFill>
                  <a:schemeClr val="dk1"/>
                </a:solidFill>
                <a:latin typeface="Comic Sans MS" panose="030F0702030302020204" pitchFamily="66" charset="0"/>
                <a:ea typeface="Comic Sans MS"/>
                <a:cs typeface="Comic Sans MS"/>
                <a:sym typeface="Comic Sans MS"/>
              </a:rPr>
              <a:t>Manipulating Sound</a:t>
            </a:r>
            <a:r>
              <a:rPr lang="en-GB" sz="1000" dirty="0">
                <a:solidFill>
                  <a:schemeClr val="dk1"/>
                </a:solidFill>
                <a:latin typeface="Comic Sans MS" panose="030F0702030302020204" pitchFamily="66" charset="0"/>
                <a:ea typeface="Comic Sans MS"/>
                <a:cs typeface="Comic Sans MS"/>
                <a:sym typeface="Comic Sans MS"/>
              </a:rPr>
              <a:t>’ where we will </a:t>
            </a:r>
            <a:r>
              <a:rPr lang="en-US" sz="1000" b="0" i="0" dirty="0">
                <a:solidFill>
                  <a:srgbClr val="090525"/>
                </a:solidFill>
                <a:effectLst/>
                <a:latin typeface="Comic Sans MS" panose="030F0702030302020204" pitchFamily="66" charset="0"/>
              </a:rPr>
              <a:t>explore various ways of experimenting with different digital tools to create music and combine sound with other forms of media.</a:t>
            </a:r>
            <a:endParaRPr sz="1000" dirty="0">
              <a:solidFill>
                <a:schemeClr val="dk1"/>
              </a:solidFill>
              <a:latin typeface="Comic Sans MS" panose="030F0702030302020204" pitchFamily="66" charset="0"/>
              <a:ea typeface="Comic Sans MS"/>
              <a:cs typeface="Comic Sans MS"/>
              <a:sym typeface="Comic Sans MS"/>
            </a:endParaRPr>
          </a:p>
        </p:txBody>
      </p:sp>
      <p:pic>
        <p:nvPicPr>
          <p:cNvPr id="3" name="Picture 2">
            <a:extLst>
              <a:ext uri="{FF2B5EF4-FFF2-40B4-BE49-F238E27FC236}">
                <a16:creationId xmlns:a16="http://schemas.microsoft.com/office/drawing/2014/main" id="{D13501F5-947D-48FA-5D1E-6DC3677C42FA}"/>
              </a:ext>
            </a:extLst>
          </p:cNvPr>
          <p:cNvPicPr>
            <a:picLocks noChangeAspect="1"/>
          </p:cNvPicPr>
          <p:nvPr/>
        </p:nvPicPr>
        <p:blipFill>
          <a:blip r:embed="rId5"/>
          <a:stretch>
            <a:fillRect/>
          </a:stretch>
        </p:blipFill>
        <p:spPr>
          <a:xfrm>
            <a:off x="4028939" y="757003"/>
            <a:ext cx="939018" cy="1163612"/>
          </a:xfrm>
          <a:prstGeom prst="rect">
            <a:avLst/>
          </a:prstGeom>
        </p:spPr>
      </p:pic>
      <p:pic>
        <p:nvPicPr>
          <p:cNvPr id="4" name="Picture 3">
            <a:extLst>
              <a:ext uri="{FF2B5EF4-FFF2-40B4-BE49-F238E27FC236}">
                <a16:creationId xmlns:a16="http://schemas.microsoft.com/office/drawing/2014/main" id="{99D25FB6-1B9D-2029-A4D6-C3C5D21185EE}"/>
              </a:ext>
            </a:extLst>
          </p:cNvPr>
          <p:cNvPicPr>
            <a:picLocks noChangeAspect="1"/>
          </p:cNvPicPr>
          <p:nvPr/>
        </p:nvPicPr>
        <p:blipFill>
          <a:blip r:embed="rId6"/>
          <a:stretch>
            <a:fillRect/>
          </a:stretch>
        </p:blipFill>
        <p:spPr>
          <a:xfrm>
            <a:off x="4294682" y="2099560"/>
            <a:ext cx="434480" cy="434480"/>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438</Words>
  <Application>Microsoft Office PowerPoint</Application>
  <PresentationFormat>On-screen Show (16:9)</PresentationFormat>
  <Paragraphs>18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Comic Sans MS</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Fowler</dc:creator>
  <cp:lastModifiedBy>Steve Fowler</cp:lastModifiedBy>
  <cp:revision>5</cp:revision>
  <dcterms:modified xsi:type="dcterms:W3CDTF">2026-02-20T14:00:32Z</dcterms:modified>
</cp:coreProperties>
</file>